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42"/>
  </p:notesMasterIdLst>
  <p:sldIdLst>
    <p:sldId id="281" r:id="rId6"/>
    <p:sldId id="261" r:id="rId7"/>
    <p:sldId id="307" r:id="rId8"/>
    <p:sldId id="308" r:id="rId9"/>
    <p:sldId id="265" r:id="rId10"/>
    <p:sldId id="316" r:id="rId11"/>
    <p:sldId id="318" r:id="rId12"/>
    <p:sldId id="287" r:id="rId13"/>
    <p:sldId id="266" r:id="rId14"/>
    <p:sldId id="312" r:id="rId15"/>
    <p:sldId id="313" r:id="rId16"/>
    <p:sldId id="314" r:id="rId17"/>
    <p:sldId id="315" r:id="rId18"/>
    <p:sldId id="311" r:id="rId19"/>
    <p:sldId id="309" r:id="rId20"/>
    <p:sldId id="296" r:id="rId21"/>
    <p:sldId id="320" r:id="rId22"/>
    <p:sldId id="298" r:id="rId23"/>
    <p:sldId id="268" r:id="rId24"/>
    <p:sldId id="302" r:id="rId25"/>
    <p:sldId id="322" r:id="rId26"/>
    <p:sldId id="323" r:id="rId27"/>
    <p:sldId id="324" r:id="rId28"/>
    <p:sldId id="306" r:id="rId29"/>
    <p:sldId id="321" r:id="rId30"/>
    <p:sldId id="325" r:id="rId31"/>
    <p:sldId id="293" r:id="rId32"/>
    <p:sldId id="295" r:id="rId33"/>
    <p:sldId id="305" r:id="rId34"/>
    <p:sldId id="328" r:id="rId35"/>
    <p:sldId id="329" r:id="rId36"/>
    <p:sldId id="330" r:id="rId37"/>
    <p:sldId id="304" r:id="rId38"/>
    <p:sldId id="303" r:id="rId39"/>
    <p:sldId id="276" r:id="rId40"/>
    <p:sldId id="27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280" autoAdjust="0"/>
  </p:normalViewPr>
  <p:slideViewPr>
    <p:cSldViewPr snapToGrid="0">
      <p:cViewPr varScale="1">
        <p:scale>
          <a:sx n="62" d="100"/>
          <a:sy n="62" d="100"/>
        </p:scale>
        <p:origin x="126" y="72"/>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Rohan\CGU\Fall%202016\Software%20Development\BitBucket\software_development_cgu\Gila_Breath_Camp\Documents\0_Iteration_PlanningPoker.xlsx.xls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a:t>
            </a:r>
            <a:r>
              <a:rPr lang="en-US" baseline="0"/>
              <a:t> Chart</a:t>
            </a:r>
          </a:p>
          <a:p>
            <a:pPr>
              <a:defRPr sz="1400"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itle>
    <c:autoTitleDeleted val="0"/>
    <c:plotArea>
      <c:layout>
        <c:manualLayout>
          <c:layoutTarget val="inner"/>
          <c:xMode val="edge"/>
          <c:yMode val="edge"/>
          <c:x val="7.2136482939632568E-2"/>
          <c:y val="0.24126582278481018"/>
          <c:w val="0.86683814523184599"/>
          <c:h val="0.57698993322037284"/>
        </c:manualLayout>
      </c:layout>
      <c:lineChart>
        <c:grouping val="standard"/>
        <c:varyColors val="0"/>
        <c:ser>
          <c:idx val="0"/>
          <c:order val="0"/>
          <c:tx>
            <c:v>Actual</c:v>
          </c:tx>
          <c:spPr>
            <a:ln w="28575" cap="rnd">
              <a:solidFill>
                <a:srgbClr val="00B050"/>
              </a:solidFill>
              <a:round/>
            </a:ln>
            <a:effectLst/>
          </c:spPr>
          <c:marker>
            <c:symbol val="circle"/>
            <c:size val="5"/>
            <c:spPr>
              <a:solidFill>
                <a:schemeClr val="accent1"/>
              </a:solidFill>
              <a:ln w="9525">
                <a:solidFill>
                  <a:srgbClr val="00B050"/>
                </a:solidFill>
              </a:ln>
              <a:effectLst/>
            </c:spPr>
          </c:marker>
          <c:val>
            <c:numRef>
              <c:f>Calendar!$K$2:$K$32</c:f>
              <c:numCache>
                <c:formatCode>General</c:formatCode>
                <c:ptCount val="31"/>
                <c:pt idx="0">
                  <c:v>29.875</c:v>
                </c:pt>
                <c:pt idx="1">
                  <c:v>28.75</c:v>
                </c:pt>
                <c:pt idx="2">
                  <c:v>28.5</c:v>
                </c:pt>
                <c:pt idx="3">
                  <c:v>28.375</c:v>
                </c:pt>
                <c:pt idx="4">
                  <c:v>28.375</c:v>
                </c:pt>
                <c:pt idx="5">
                  <c:v>28.125</c:v>
                </c:pt>
                <c:pt idx="6">
                  <c:v>27.875</c:v>
                </c:pt>
                <c:pt idx="7">
                  <c:v>26.75</c:v>
                </c:pt>
                <c:pt idx="8">
                  <c:v>25.5</c:v>
                </c:pt>
                <c:pt idx="9">
                  <c:v>24.125</c:v>
                </c:pt>
                <c:pt idx="10">
                  <c:v>23.875</c:v>
                </c:pt>
                <c:pt idx="11">
                  <c:v>22.75</c:v>
                </c:pt>
                <c:pt idx="12">
                  <c:v>21</c:v>
                </c:pt>
                <c:pt idx="13">
                  <c:v>19.25</c:v>
                </c:pt>
                <c:pt idx="14">
                  <c:v>18.375</c:v>
                </c:pt>
                <c:pt idx="15">
                  <c:v>16.25</c:v>
                </c:pt>
                <c:pt idx="16">
                  <c:v>14.875000000000002</c:v>
                </c:pt>
                <c:pt idx="17">
                  <c:v>14.625</c:v>
                </c:pt>
                <c:pt idx="18">
                  <c:v>13.5</c:v>
                </c:pt>
                <c:pt idx="19">
                  <c:v>13.5</c:v>
                </c:pt>
                <c:pt idx="20">
                  <c:v>12.5</c:v>
                </c:pt>
                <c:pt idx="21">
                  <c:v>11.5</c:v>
                </c:pt>
                <c:pt idx="22">
                  <c:v>10.375000000000002</c:v>
                </c:pt>
                <c:pt idx="23">
                  <c:v>8.75</c:v>
                </c:pt>
                <c:pt idx="24">
                  <c:v>8.125</c:v>
                </c:pt>
                <c:pt idx="25">
                  <c:v>7</c:v>
                </c:pt>
                <c:pt idx="26">
                  <c:v>5.5</c:v>
                </c:pt>
                <c:pt idx="27">
                  <c:v>3.8749999999999996</c:v>
                </c:pt>
                <c:pt idx="28">
                  <c:v>3.3749999999999996</c:v>
                </c:pt>
                <c:pt idx="29">
                  <c:v>1.375</c:v>
                </c:pt>
                <c:pt idx="30">
                  <c:v>0</c:v>
                </c:pt>
              </c:numCache>
            </c:numRef>
          </c:val>
          <c:smooth val="0"/>
          <c:extLst>
            <c:ext xmlns:c16="http://schemas.microsoft.com/office/drawing/2014/chart" uri="{C3380CC4-5D6E-409C-BE32-E72D297353CC}">
              <c16:uniqueId val="{00000000-F666-4A65-98EF-7D0206CD29B9}"/>
            </c:ext>
          </c:extLst>
        </c:ser>
        <c:dLbls>
          <c:showLegendKey val="0"/>
          <c:showVal val="0"/>
          <c:showCatName val="0"/>
          <c:showSerName val="0"/>
          <c:showPercent val="0"/>
          <c:showBubbleSize val="0"/>
        </c:dLbls>
        <c:marker val="1"/>
        <c:smooth val="0"/>
        <c:axId val="122592256"/>
        <c:axId val="122614912"/>
      </c:lineChart>
      <c:lineChart>
        <c:grouping val="standard"/>
        <c:varyColors val="0"/>
        <c:ser>
          <c:idx val="1"/>
          <c:order val="1"/>
          <c:tx>
            <c:v>Expected</c:v>
          </c:tx>
          <c:spPr>
            <a:ln w="28575" cap="rnd">
              <a:solidFill>
                <a:srgbClr val="FF0000"/>
              </a:solidFill>
              <a:round/>
            </a:ln>
            <a:effectLst/>
          </c:spPr>
          <c:marker>
            <c:symbol val="circle"/>
            <c:size val="5"/>
            <c:spPr>
              <a:solidFill>
                <a:schemeClr val="accent2"/>
              </a:solidFill>
              <a:ln w="9525">
                <a:solidFill>
                  <a:srgbClr val="FF0000"/>
                </a:solidFill>
              </a:ln>
              <a:effectLst/>
            </c:spPr>
          </c:marker>
          <c:val>
            <c:numRef>
              <c:f>Calendar!$L$2:$L$32</c:f>
              <c:numCache>
                <c:formatCode>General</c:formatCode>
                <c:ptCount val="31"/>
                <c:pt idx="0">
                  <c:v>30</c:v>
                </c:pt>
                <c:pt idx="1">
                  <c:v>29</c:v>
                </c:pt>
                <c:pt idx="2">
                  <c:v>28</c:v>
                </c:pt>
                <c:pt idx="3">
                  <c:v>27</c:v>
                </c:pt>
                <c:pt idx="4">
                  <c:v>26</c:v>
                </c:pt>
                <c:pt idx="5">
                  <c:v>25</c:v>
                </c:pt>
                <c:pt idx="6">
                  <c:v>24</c:v>
                </c:pt>
                <c:pt idx="7">
                  <c:v>23</c:v>
                </c:pt>
                <c:pt idx="8">
                  <c:v>22</c:v>
                </c:pt>
                <c:pt idx="9">
                  <c:v>21</c:v>
                </c:pt>
                <c:pt idx="10">
                  <c:v>20</c:v>
                </c:pt>
                <c:pt idx="11">
                  <c:v>19</c:v>
                </c:pt>
                <c:pt idx="12">
                  <c:v>18</c:v>
                </c:pt>
                <c:pt idx="13">
                  <c:v>17</c:v>
                </c:pt>
                <c:pt idx="14">
                  <c:v>16</c:v>
                </c:pt>
                <c:pt idx="15">
                  <c:v>15</c:v>
                </c:pt>
                <c:pt idx="16">
                  <c:v>14</c:v>
                </c:pt>
                <c:pt idx="17">
                  <c:v>13</c:v>
                </c:pt>
                <c:pt idx="18">
                  <c:v>12</c:v>
                </c:pt>
                <c:pt idx="19">
                  <c:v>11</c:v>
                </c:pt>
                <c:pt idx="20">
                  <c:v>10</c:v>
                </c:pt>
                <c:pt idx="21">
                  <c:v>9</c:v>
                </c:pt>
                <c:pt idx="22">
                  <c:v>8</c:v>
                </c:pt>
                <c:pt idx="23">
                  <c:v>7</c:v>
                </c:pt>
                <c:pt idx="24">
                  <c:v>6</c:v>
                </c:pt>
                <c:pt idx="25">
                  <c:v>5</c:v>
                </c:pt>
                <c:pt idx="26">
                  <c:v>4</c:v>
                </c:pt>
                <c:pt idx="27">
                  <c:v>3</c:v>
                </c:pt>
                <c:pt idx="28">
                  <c:v>2</c:v>
                </c:pt>
                <c:pt idx="29">
                  <c:v>1</c:v>
                </c:pt>
                <c:pt idx="30">
                  <c:v>0</c:v>
                </c:pt>
              </c:numCache>
            </c:numRef>
          </c:val>
          <c:smooth val="0"/>
          <c:extLst>
            <c:ext xmlns:c16="http://schemas.microsoft.com/office/drawing/2014/chart" uri="{C3380CC4-5D6E-409C-BE32-E72D297353CC}">
              <c16:uniqueId val="{00000001-F666-4A65-98EF-7D0206CD29B9}"/>
            </c:ext>
          </c:extLst>
        </c:ser>
        <c:dLbls>
          <c:showLegendKey val="0"/>
          <c:showVal val="0"/>
          <c:showCatName val="0"/>
          <c:showSerName val="0"/>
          <c:showPercent val="0"/>
          <c:showBubbleSize val="0"/>
        </c:dLbls>
        <c:marker val="1"/>
        <c:smooth val="0"/>
        <c:axId val="122770176"/>
        <c:axId val="122616832"/>
      </c:lineChart>
      <c:catAx>
        <c:axId val="122592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endParaRPr lang="en-US"/>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14912"/>
        <c:crosses val="autoZero"/>
        <c:auto val="1"/>
        <c:lblAlgn val="ctr"/>
        <c:lblOffset val="100"/>
        <c:noMultiLvlLbl val="0"/>
      </c:catAx>
      <c:valAx>
        <c:axId val="122614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592256"/>
        <c:crosses val="autoZero"/>
        <c:crossBetween val="between"/>
      </c:valAx>
      <c:valAx>
        <c:axId val="122616832"/>
        <c:scaling>
          <c:orientation val="minMax"/>
        </c:scaling>
        <c:delete val="1"/>
        <c:axPos val="r"/>
        <c:numFmt formatCode="General" sourceLinked="1"/>
        <c:majorTickMark val="out"/>
        <c:minorTickMark val="none"/>
        <c:tickLblPos val="none"/>
        <c:crossAx val="122770176"/>
        <c:crosses val="max"/>
        <c:crossBetween val="between"/>
      </c:valAx>
      <c:catAx>
        <c:axId val="122770176"/>
        <c:scaling>
          <c:orientation val="minMax"/>
        </c:scaling>
        <c:delete val="1"/>
        <c:axPos val="b"/>
        <c:majorTickMark val="out"/>
        <c:minorTickMark val="none"/>
        <c:tickLblPos val="none"/>
        <c:crossAx val="122616832"/>
        <c:crosses val="autoZero"/>
        <c:auto val="1"/>
        <c:lblAlgn val="ctr"/>
        <c:lblOffset val="100"/>
        <c:noMultiLvlLbl val="0"/>
      </c:catAx>
      <c:spPr>
        <a:noFill/>
        <a:ln w="25400">
          <a:noFill/>
        </a:ln>
        <a:effectLst/>
      </c:spPr>
    </c:plotArea>
    <c:legend>
      <c:legendPos val="b"/>
      <c:layout>
        <c:manualLayout>
          <c:xMode val="edge"/>
          <c:yMode val="edge"/>
          <c:x val="0.37317954521739827"/>
          <c:y val="0.1186703877205223"/>
          <c:w val="0.25607390819266862"/>
          <c:h val="7.1203030000996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accent1"/>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10</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11</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247073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082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192933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36858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117626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95400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228821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236785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86141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462414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2684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9665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12/8/2016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8.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7.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6.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834517" y="1302002"/>
            <a:ext cx="10687050" cy="5219700"/>
          </a:xfrm>
          <a:prstGeom prst="rect">
            <a:avLst/>
          </a:prstGeom>
        </p:spPr>
      </p:pic>
      <p:sp>
        <p:nvSpPr>
          <p:cNvPr id="9" name="Donut 8"/>
          <p:cNvSpPr/>
          <p:nvPr/>
        </p:nvSpPr>
        <p:spPr>
          <a:xfrm>
            <a:off x="363669" y="131302"/>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09836" y="253411"/>
            <a:ext cx="10419840" cy="646331"/>
          </a:xfrm>
          <a:prstGeom prst="rect">
            <a:avLst/>
          </a:prstGeom>
          <a:noFill/>
        </p:spPr>
        <p:txBody>
          <a:bodyPr wrap="none" rtlCol="0">
            <a:spAutoFit/>
          </a:bodyPr>
          <a:lstStyle/>
          <a:p>
            <a:r>
              <a:rPr lang="en-US" sz="3600" b="1" dirty="0">
                <a:solidFill>
                  <a:prstClr val="white"/>
                </a:solidFill>
                <a:latin typeface="Microsoft YaHei Light" pitchFamily="34" charset="-122"/>
                <a:ea typeface="Microsoft YaHei Light" pitchFamily="34" charset="-122"/>
              </a:rPr>
              <a:t>2</a:t>
            </a:r>
            <a:r>
              <a:rPr lang="en-US" sz="3600" b="1" baseline="30000" dirty="0">
                <a:solidFill>
                  <a:prstClr val="white"/>
                </a:solidFill>
                <a:latin typeface="Microsoft YaHei Light" pitchFamily="34" charset="-122"/>
                <a:ea typeface="Microsoft YaHei Light" pitchFamily="34" charset="-122"/>
              </a:rPr>
              <a:t>nd</a:t>
            </a:r>
            <a:r>
              <a:rPr lang="en-US" sz="3600" b="1" dirty="0">
                <a:solidFill>
                  <a:prstClr val="white"/>
                </a:solidFill>
                <a:latin typeface="Microsoft YaHei Light" pitchFamily="34" charset="-122"/>
                <a:ea typeface="Microsoft YaHei Light" pitchFamily="34" charset="-122"/>
              </a:rPr>
              <a:t> Milestone Activities (Cancellation and Refund)</a:t>
            </a:r>
          </a:p>
        </p:txBody>
      </p: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4870" y="1011060"/>
            <a:ext cx="10201275" cy="5305425"/>
          </a:xfrm>
          <a:prstGeom prst="rect">
            <a:avLst/>
          </a:prstGeom>
        </p:spPr>
      </p:pic>
      <p:sp>
        <p:nvSpPr>
          <p:cNvPr id="7" name="Rectangle 6"/>
          <p:cNvSpPr/>
          <p:nvPr/>
        </p:nvSpPr>
        <p:spPr>
          <a:xfrm>
            <a:off x="8598856" y="1123727"/>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2" name="Picture 1"/>
          <p:cNvPicPr>
            <a:picLocks noChangeAspect="1"/>
          </p:cNvPicPr>
          <p:nvPr/>
        </p:nvPicPr>
        <p:blipFill>
          <a:blip r:embed="rId3" cstate="print"/>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6367"/>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11314" y="186363"/>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79009" y="207612"/>
            <a:ext cx="917110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(Printing)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6" name="Picture 5"/>
          <p:cNvPicPr>
            <a:picLocks noChangeAspect="1"/>
          </p:cNvPicPr>
          <p:nvPr/>
        </p:nvPicPr>
        <p:blipFill>
          <a:blip r:embed="rId3" cstate="print"/>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12629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90275"/>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cxnSp>
        <p:nvCxnSpPr>
          <p:cNvPr id="13" name="Straight Arrow Connector 12"/>
          <p:cNvCxnSpPr/>
          <p:nvPr/>
        </p:nvCxnSpPr>
        <p:spPr>
          <a:xfrm>
            <a:off x="10394205" y="4142016"/>
            <a:ext cx="404837" cy="6085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8322783" y="4835294"/>
            <a:ext cx="3608381" cy="1213598"/>
          </a:xfrm>
          <a:prstGeom prst="rect">
            <a:avLst/>
          </a:prstGeom>
        </p:spPr>
      </p:pic>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582928" y="211317"/>
            <a:ext cx="10402591"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(Task division)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14" name="Table 13"/>
          <p:cNvGraphicFramePr>
            <a:graphicFrameLocks noGrp="1"/>
          </p:cNvGraphicFramePr>
          <p:nvPr>
            <p:extLst>
              <p:ext uri="{D42A27DB-BD31-4B8C-83A1-F6EECF244321}">
                <p14:modId xmlns:p14="http://schemas.microsoft.com/office/powerpoint/2010/main" val="3944889265"/>
              </p:ext>
            </p:extLst>
          </p:nvPr>
        </p:nvGraphicFramePr>
        <p:xfrm>
          <a:off x="82504" y="1767349"/>
          <a:ext cx="4062256" cy="2146744"/>
        </p:xfrm>
        <a:graphic>
          <a:graphicData uri="http://schemas.openxmlformats.org/drawingml/2006/table">
            <a:tbl>
              <a:tblPr/>
              <a:tblGrid>
                <a:gridCol w="571612">
                  <a:extLst>
                    <a:ext uri="{9D8B030D-6E8A-4147-A177-3AD203B41FA5}">
                      <a16:colId xmlns:a16="http://schemas.microsoft.com/office/drawing/2014/main" val="758655036"/>
                    </a:ext>
                  </a:extLst>
                </a:gridCol>
                <a:gridCol w="2255963">
                  <a:extLst>
                    <a:ext uri="{9D8B030D-6E8A-4147-A177-3AD203B41FA5}">
                      <a16:colId xmlns:a16="http://schemas.microsoft.com/office/drawing/2014/main" val="1303547910"/>
                    </a:ext>
                  </a:extLst>
                </a:gridCol>
                <a:gridCol w="670691">
                  <a:extLst>
                    <a:ext uri="{9D8B030D-6E8A-4147-A177-3AD203B41FA5}">
                      <a16:colId xmlns:a16="http://schemas.microsoft.com/office/drawing/2014/main" val="3867666237"/>
                    </a:ext>
                  </a:extLst>
                </a:gridCol>
                <a:gridCol w="563990">
                  <a:extLst>
                    <a:ext uri="{9D8B030D-6E8A-4147-A177-3AD203B41FA5}">
                      <a16:colId xmlns:a16="http://schemas.microsoft.com/office/drawing/2014/main" val="3400852752"/>
                    </a:ext>
                  </a:extLst>
                </a:gridCol>
              </a:tblGrid>
              <a:tr h="231864">
                <a:tc gridSpan="4">
                  <a:txBody>
                    <a:bodyPr/>
                    <a:lstStyle/>
                    <a:p>
                      <a:pPr algn="ctr" fontAlgn="b"/>
                      <a:r>
                        <a:rPr lang="en-US" sz="1100" b="1" i="0" u="none" strike="noStrike" dirty="0">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724675"/>
                  </a:ext>
                </a:extLst>
              </a:tr>
              <a:tr h="238169">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70592896"/>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26591822"/>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04105337"/>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6692997"/>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78756015"/>
                  </a:ext>
                </a:extLst>
              </a:tr>
              <a:tr h="238169">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27700780"/>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415498473"/>
                  </a:ext>
                </a:extLst>
              </a:tr>
              <a:tr h="24769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469702311"/>
              </p:ext>
            </p:extLst>
          </p:nvPr>
        </p:nvGraphicFramePr>
        <p:xfrm>
          <a:off x="4173224" y="1750427"/>
          <a:ext cx="3899406" cy="2163665"/>
        </p:xfrm>
        <a:graphic>
          <a:graphicData uri="http://schemas.openxmlformats.org/drawingml/2006/table">
            <a:tbl>
              <a:tblPr/>
              <a:tblGrid>
                <a:gridCol w="534654">
                  <a:extLst>
                    <a:ext uri="{9D8B030D-6E8A-4147-A177-3AD203B41FA5}">
                      <a16:colId xmlns:a16="http://schemas.microsoft.com/office/drawing/2014/main" val="32410124"/>
                    </a:ext>
                  </a:extLst>
                </a:gridCol>
                <a:gridCol w="2209901">
                  <a:extLst>
                    <a:ext uri="{9D8B030D-6E8A-4147-A177-3AD203B41FA5}">
                      <a16:colId xmlns:a16="http://schemas.microsoft.com/office/drawing/2014/main" val="3986328295"/>
                    </a:ext>
                  </a:extLst>
                </a:gridCol>
                <a:gridCol w="627326">
                  <a:extLst>
                    <a:ext uri="{9D8B030D-6E8A-4147-A177-3AD203B41FA5}">
                      <a16:colId xmlns:a16="http://schemas.microsoft.com/office/drawing/2014/main" val="243040679"/>
                    </a:ext>
                  </a:extLst>
                </a:gridCol>
                <a:gridCol w="527525">
                  <a:extLst>
                    <a:ext uri="{9D8B030D-6E8A-4147-A177-3AD203B41FA5}">
                      <a16:colId xmlns:a16="http://schemas.microsoft.com/office/drawing/2014/main" val="2727304672"/>
                    </a:ext>
                  </a:extLst>
                </a:gridCol>
              </a:tblGrid>
              <a:tr h="276561">
                <a:tc gridSpan="4">
                  <a:txBody>
                    <a:bodyPr/>
                    <a:lstStyle/>
                    <a:p>
                      <a:pPr algn="ctr" fontAlgn="b"/>
                      <a:r>
                        <a:rPr lang="en-US" sz="11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1067084"/>
                  </a:ext>
                </a:extLst>
              </a:tr>
              <a:tr h="362469">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72136952"/>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669277925"/>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21698408"/>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1170681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8954782"/>
                  </a:ext>
                </a:extLst>
              </a:tr>
              <a:tr h="217805">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499326524"/>
                  </a:ext>
                </a:extLst>
              </a:tr>
              <a:tr h="217805">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91834157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668087532"/>
              </p:ext>
            </p:extLst>
          </p:nvPr>
        </p:nvGraphicFramePr>
        <p:xfrm>
          <a:off x="128998" y="3999346"/>
          <a:ext cx="3964626" cy="2035173"/>
        </p:xfrm>
        <a:graphic>
          <a:graphicData uri="http://schemas.openxmlformats.org/drawingml/2006/table">
            <a:tbl>
              <a:tblPr/>
              <a:tblGrid>
                <a:gridCol w="482650">
                  <a:extLst>
                    <a:ext uri="{9D8B030D-6E8A-4147-A177-3AD203B41FA5}">
                      <a16:colId xmlns:a16="http://schemas.microsoft.com/office/drawing/2014/main" val="4165597696"/>
                    </a:ext>
                  </a:extLst>
                </a:gridCol>
                <a:gridCol w="2364986">
                  <a:extLst>
                    <a:ext uri="{9D8B030D-6E8A-4147-A177-3AD203B41FA5}">
                      <a16:colId xmlns:a16="http://schemas.microsoft.com/office/drawing/2014/main" val="977660748"/>
                    </a:ext>
                  </a:extLst>
                </a:gridCol>
                <a:gridCol w="606760">
                  <a:extLst>
                    <a:ext uri="{9D8B030D-6E8A-4147-A177-3AD203B41FA5}">
                      <a16:colId xmlns:a16="http://schemas.microsoft.com/office/drawing/2014/main" val="1567502573"/>
                    </a:ext>
                  </a:extLst>
                </a:gridCol>
                <a:gridCol w="510230">
                  <a:extLst>
                    <a:ext uri="{9D8B030D-6E8A-4147-A177-3AD203B41FA5}">
                      <a16:colId xmlns:a16="http://schemas.microsoft.com/office/drawing/2014/main" val="634342323"/>
                    </a:ext>
                  </a:extLst>
                </a:gridCol>
              </a:tblGrid>
              <a:tr h="208700">
                <a:tc gridSpan="4">
                  <a:txBody>
                    <a:bodyPr/>
                    <a:lstStyle/>
                    <a:p>
                      <a:pPr algn="ctr" fontAlgn="b"/>
                      <a:r>
                        <a:rPr lang="en-US" sz="1100" b="1" i="0" u="none" strike="noStrike" dirty="0">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722660"/>
                  </a:ext>
                </a:extLst>
              </a:tr>
              <a:tr h="208700">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9809819"/>
                  </a:ext>
                </a:extLst>
              </a:tr>
              <a:tr h="208700">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00816306"/>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777812149"/>
                  </a:ext>
                </a:extLst>
              </a:tr>
              <a:tr h="357226">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36359967"/>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5879186"/>
                  </a:ext>
                </a:extLst>
              </a:tr>
              <a:tr h="208700">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10169807"/>
                  </a:ext>
                </a:extLst>
              </a:tr>
              <a:tr h="208700">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39334432"/>
                  </a:ext>
                </a:extLst>
              </a:tr>
              <a:tr h="21704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974006875"/>
              </p:ext>
            </p:extLst>
          </p:nvPr>
        </p:nvGraphicFramePr>
        <p:xfrm>
          <a:off x="8131508" y="1746668"/>
          <a:ext cx="3972926" cy="2167426"/>
        </p:xfrm>
        <a:graphic>
          <a:graphicData uri="http://schemas.openxmlformats.org/drawingml/2006/table">
            <a:tbl>
              <a:tblPr/>
              <a:tblGrid>
                <a:gridCol w="524594">
                  <a:extLst>
                    <a:ext uri="{9D8B030D-6E8A-4147-A177-3AD203B41FA5}">
                      <a16:colId xmlns:a16="http://schemas.microsoft.com/office/drawing/2014/main" val="2915462545"/>
                    </a:ext>
                  </a:extLst>
                </a:gridCol>
                <a:gridCol w="2315209">
                  <a:extLst>
                    <a:ext uri="{9D8B030D-6E8A-4147-A177-3AD203B41FA5}">
                      <a16:colId xmlns:a16="http://schemas.microsoft.com/office/drawing/2014/main" val="782748688"/>
                    </a:ext>
                  </a:extLst>
                </a:gridCol>
                <a:gridCol w="615524">
                  <a:extLst>
                    <a:ext uri="{9D8B030D-6E8A-4147-A177-3AD203B41FA5}">
                      <a16:colId xmlns:a16="http://schemas.microsoft.com/office/drawing/2014/main" val="4152430432"/>
                    </a:ext>
                  </a:extLst>
                </a:gridCol>
                <a:gridCol w="517599">
                  <a:extLst>
                    <a:ext uri="{9D8B030D-6E8A-4147-A177-3AD203B41FA5}">
                      <a16:colId xmlns:a16="http://schemas.microsoft.com/office/drawing/2014/main" val="3077483657"/>
                    </a:ext>
                  </a:extLst>
                </a:gridCol>
              </a:tblGrid>
              <a:tr h="207415">
                <a:tc gridSpan="4">
                  <a:txBody>
                    <a:bodyPr/>
                    <a:lstStyle/>
                    <a:p>
                      <a:pPr algn="ctr" fontAlgn="b"/>
                      <a:r>
                        <a:rPr lang="en-US" sz="1100" b="1" i="0" u="none" strike="noStrike" dirty="0">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5627802"/>
                  </a:ext>
                </a:extLst>
              </a:tr>
              <a:tr h="311843">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877971384"/>
                  </a:ext>
                </a:extLst>
              </a:tr>
              <a:tr h="403678">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85709358"/>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64593769"/>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54211719"/>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63388223"/>
                  </a:ext>
                </a:extLst>
              </a:tr>
              <a:tr h="207415">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18974961"/>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733078402"/>
                  </a:ext>
                </a:extLst>
              </a:tr>
              <a:tr h="20741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50286154"/>
                  </a:ext>
                </a:extLst>
              </a:tr>
            </a:tbl>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4238642"/>
              </p:ext>
            </p:extLst>
          </p:nvPr>
        </p:nvGraphicFramePr>
        <p:xfrm>
          <a:off x="4176563" y="3999346"/>
          <a:ext cx="3885683" cy="2035172"/>
        </p:xfrm>
        <a:graphic>
          <a:graphicData uri="http://schemas.openxmlformats.org/presentationml/2006/ole">
            <mc:AlternateContent xmlns:mc="http://schemas.openxmlformats.org/markup-compatibility/2006">
              <mc:Choice xmlns:v="urn:schemas-microsoft-com:vml" Requires="v">
                <p:oleObj spid="_x0000_s3262"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563" y="3999346"/>
                        <a:ext cx="3885683" cy="2035172"/>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65681940"/>
              </p:ext>
            </p:extLst>
          </p:nvPr>
        </p:nvGraphicFramePr>
        <p:xfrm>
          <a:off x="8080827" y="3999346"/>
          <a:ext cx="4098015" cy="2035172"/>
        </p:xfrm>
        <a:graphic>
          <a:graphicData uri="http://schemas.openxmlformats.org/presentationml/2006/ole">
            <mc:AlternateContent xmlns:mc="http://schemas.openxmlformats.org/markup-compatibility/2006">
              <mc:Choice xmlns:v="urn:schemas-microsoft-com:vml" Requires="v">
                <p:oleObj spid="_x0000_s3263"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827" y="3999346"/>
                        <a:ext cx="4098015" cy="2035172"/>
                      </a:xfrm>
                      <a:prstGeom prst="rect">
                        <a:avLst/>
                      </a:prstGeom>
                      <a:noFill/>
                    </p:spPr>
                  </p:pic>
                </p:oleObj>
              </mc:Fallback>
            </mc:AlternateContent>
          </a:graphicData>
        </a:graphic>
      </p:graphicFrame>
      <p:sp>
        <p:nvSpPr>
          <p:cNvPr id="15" name="TextBox 14"/>
          <p:cNvSpPr txBox="1"/>
          <p:nvPr/>
        </p:nvSpPr>
        <p:spPr>
          <a:xfrm>
            <a:off x="3564146" y="2790707"/>
            <a:ext cx="5147977" cy="224676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divided our user stories into tasks. We followed the same design as we did in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Making a class file for User story and always Refactoring. But since we followed Object Oriented Design refactoring was not required much except for 2 cases.</a:t>
            </a:r>
          </a:p>
        </p:txBody>
      </p:sp>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272090"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(Design –</a:t>
            </a:r>
          </a:p>
          <a:p>
            <a:r>
              <a:rPr lang="en-US" sz="4800" b="1" dirty="0">
                <a:solidFill>
                  <a:prstClr val="white"/>
                </a:solidFill>
                <a:latin typeface="Microsoft YaHei Light" pitchFamily="34" charset="-122"/>
                <a:ea typeface="Microsoft YaHei Light" pitchFamily="34" charset="-122"/>
              </a:rPr>
              <a:t>Refactoring: SRP &amp; DRY)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4" name="Picture 3"/>
          <p:cNvPicPr>
            <a:picLocks noChangeAspect="1"/>
          </p:cNvPicPr>
          <p:nvPr/>
        </p:nvPicPr>
        <p:blipFill rotWithShape="1">
          <a:blip r:embed="rId3" cstate="print"/>
          <a:srcRect t="4695" r="14252"/>
          <a:stretch/>
        </p:blipFill>
        <p:spPr>
          <a:xfrm>
            <a:off x="934870" y="2053260"/>
            <a:ext cx="4896774" cy="3543756"/>
          </a:xfrm>
          <a:prstGeom prst="rect">
            <a:avLst/>
          </a:prstGeom>
        </p:spPr>
      </p:pic>
      <p:cxnSp>
        <p:nvCxnSpPr>
          <p:cNvPr id="10" name="Straight Arrow Connector 9"/>
          <p:cNvCxnSpPr/>
          <p:nvPr/>
        </p:nvCxnSpPr>
        <p:spPr>
          <a:xfrm flipH="1" flipV="1">
            <a:off x="3616566" y="3437071"/>
            <a:ext cx="1653550" cy="5043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stretch>
            <a:fillRect/>
          </a:stretch>
        </p:blipFill>
        <p:spPr>
          <a:xfrm>
            <a:off x="6979920" y="2053260"/>
            <a:ext cx="4891884" cy="3543756"/>
          </a:xfrm>
          <a:prstGeom prst="rect">
            <a:avLst/>
          </a:prstGeom>
        </p:spPr>
      </p:pic>
      <p:cxnSp>
        <p:nvCxnSpPr>
          <p:cNvPr id="13" name="Straight Arrow Connector 12"/>
          <p:cNvCxnSpPr/>
          <p:nvPr/>
        </p:nvCxnSpPr>
        <p:spPr>
          <a:xfrm flipV="1">
            <a:off x="7279355" y="3341673"/>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3522" y="2372177"/>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Accepted applicants only which was in Check-In User story</a:t>
            </a:r>
          </a:p>
        </p:txBody>
      </p:sp>
      <p:sp>
        <p:nvSpPr>
          <p:cNvPr id="14" name="TextBox 13"/>
          <p:cNvSpPr txBox="1"/>
          <p:nvPr/>
        </p:nvSpPr>
        <p:spPr>
          <a:xfrm>
            <a:off x="8789103" y="2372177"/>
            <a:ext cx="1973937"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Check-In applicants which was to be used for bunkhouses and tribes user story</a:t>
            </a:r>
          </a:p>
        </p:txBody>
      </p:sp>
      <p:sp>
        <p:nvSpPr>
          <p:cNvPr id="8" name="TextBox 7"/>
          <p:cNvSpPr txBox="1"/>
          <p:nvPr/>
        </p:nvSpPr>
        <p:spPr>
          <a:xfrm>
            <a:off x="5287767" y="3437071"/>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Moved these both functions to common functions as a part of refactoring</a:t>
            </a:r>
          </a:p>
        </p:txBody>
      </p:sp>
    </p:spTree>
    <p:extLst>
      <p:ext uri="{BB962C8B-B14F-4D97-AF65-F5344CB8AC3E}">
        <p14:creationId xmlns:p14="http://schemas.microsoft.com/office/powerpoint/2010/main" val="42937996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73337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167" y="1159813"/>
            <a:ext cx="5313218" cy="5313218"/>
          </a:xfrm>
          <a:prstGeom prst="rect">
            <a:avLst/>
          </a:prstGeom>
          <a:ln w="15875">
            <a:solidFill>
              <a:schemeClr val="tx1"/>
            </a:solidFill>
          </a:ln>
        </p:spPr>
      </p:pic>
      <p:sp>
        <p:nvSpPr>
          <p:cNvPr id="5" name="TextBox 4"/>
          <p:cNvSpPr txBox="1"/>
          <p:nvPr/>
        </p:nvSpPr>
        <p:spPr>
          <a:xfrm>
            <a:off x="3533666" y="2790707"/>
            <a:ext cx="5147977"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time also we used traditional sticky notes for the Big Board. This is a snapshot of our completed Big Board</a:t>
            </a:r>
          </a:p>
        </p:txBody>
      </p:sp>
    </p:spTree>
    <p:extLst>
      <p:ext uri="{BB962C8B-B14F-4D97-AF65-F5344CB8AC3E}">
        <p14:creationId xmlns:p14="http://schemas.microsoft.com/office/powerpoint/2010/main" val="2193261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5" name="Chart 4">
            <a:extLst>
              <a:ext uri="{FF2B5EF4-FFF2-40B4-BE49-F238E27FC236}">
                <a16:creationId xmlns:a16="http://schemas.microsoft.com/office/drawing/2014/main" id="{2FAF4A9F-D3C9-49EA-AAF9-3026F21A2EEE}"/>
              </a:ext>
            </a:extLst>
          </p:cNvPr>
          <p:cNvGraphicFramePr>
            <a:graphicFrameLocks/>
          </p:cNvGraphicFramePr>
          <p:nvPr>
            <p:extLst>
              <p:ext uri="{D42A27DB-BD31-4B8C-83A1-F6EECF244321}">
                <p14:modId xmlns:p14="http://schemas.microsoft.com/office/powerpoint/2010/main" val="4047244756"/>
              </p:ext>
            </p:extLst>
          </p:nvPr>
        </p:nvGraphicFramePr>
        <p:xfrm>
          <a:off x="2104917" y="1939290"/>
          <a:ext cx="8395443" cy="426339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728649" y="3324107"/>
            <a:ext cx="5201991"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were on track NEARLY for the whole of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This is due to the learning from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40" name="Group 39"/>
          <p:cNvGrpSpPr/>
          <p:nvPr/>
        </p:nvGrpSpPr>
        <p:grpSpPr>
          <a:xfrm>
            <a:off x="4844280" y="1082801"/>
            <a:ext cx="2411762" cy="2240859"/>
            <a:chOff x="1276897" y="3771326"/>
            <a:chExt cx="2411762" cy="2240859"/>
          </a:xfrm>
        </p:grpSpPr>
        <p:grpSp>
          <p:nvGrpSpPr>
            <p:cNvPr id="13" name="Group 12"/>
            <p:cNvGrpSpPr/>
            <p:nvPr/>
          </p:nvGrpSpPr>
          <p:grpSpPr>
            <a:xfrm>
              <a:off x="1276897" y="3815751"/>
              <a:ext cx="2411762" cy="2196434"/>
              <a:chOff x="1275615" y="3993700"/>
              <a:chExt cx="2411762" cy="2196434"/>
            </a:xfrm>
          </p:grpSpPr>
          <p:sp>
            <p:nvSpPr>
              <p:cNvPr id="22" name="TextBox 21"/>
              <p:cNvSpPr txBox="1"/>
              <p:nvPr/>
            </p:nvSpPr>
            <p:spPr>
              <a:xfrm>
                <a:off x="1452600" y="5790024"/>
                <a:ext cx="2054665"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Project Planning</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4" name="Group 43"/>
          <p:cNvGrpSpPr/>
          <p:nvPr/>
        </p:nvGrpSpPr>
        <p:grpSpPr>
          <a:xfrm>
            <a:off x="8246722" y="1167660"/>
            <a:ext cx="2411762" cy="2463776"/>
            <a:chOff x="8190262" y="3771326"/>
            <a:chExt cx="2411762" cy="2463776"/>
          </a:xfrm>
        </p:grpSpPr>
        <p:grpSp>
          <p:nvGrpSpPr>
            <p:cNvPr id="15" name="Group 14"/>
            <p:cNvGrpSpPr/>
            <p:nvPr/>
          </p:nvGrpSpPr>
          <p:grpSpPr>
            <a:xfrm>
              <a:off x="8190262" y="3771326"/>
              <a:ext cx="2411762" cy="2463776"/>
              <a:chOff x="8190262" y="3771326"/>
              <a:chExt cx="2411762" cy="2463776"/>
            </a:xfrm>
          </p:grpSpPr>
          <p:sp>
            <p:nvSpPr>
              <p:cNvPr id="34" name="TextBox 33"/>
              <p:cNvSpPr txBox="1"/>
              <p:nvPr/>
            </p:nvSpPr>
            <p:spPr>
              <a:xfrm>
                <a:off x="8480871" y="5527216"/>
                <a:ext cx="1721946"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Activities in </a:t>
                </a:r>
              </a:p>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7" cstate="print"/>
            <a:srcRect/>
            <a:stretch>
              <a:fillRect/>
            </a:stretch>
          </p:blipFill>
          <p:spPr bwMode="auto">
            <a:xfrm>
              <a:off x="1500472" y="1450531"/>
              <a:ext cx="2004926" cy="1214203"/>
            </a:xfrm>
            <a:prstGeom prst="rect">
              <a:avLst/>
            </a:prstGeom>
            <a:noFill/>
          </p:spPr>
        </p:pic>
      </p:grpSp>
      <p:grpSp>
        <p:nvGrpSpPr>
          <p:cNvPr id="36" name="Group 35"/>
          <p:cNvGrpSpPr/>
          <p:nvPr/>
        </p:nvGrpSpPr>
        <p:grpSpPr>
          <a:xfrm>
            <a:off x="1379043" y="4095904"/>
            <a:ext cx="2369143" cy="2217016"/>
            <a:chOff x="8191919" y="1337963"/>
            <a:chExt cx="2369143" cy="2217016"/>
          </a:xfrm>
        </p:grpSpPr>
        <p:sp>
          <p:nvSpPr>
            <p:cNvPr id="52" name="TextBox 51"/>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53" name="Frame 52"/>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grpSp>
        <p:nvGrpSpPr>
          <p:cNvPr id="5" name="Group 4"/>
          <p:cNvGrpSpPr/>
          <p:nvPr/>
        </p:nvGrpSpPr>
        <p:grpSpPr>
          <a:xfrm>
            <a:off x="4943928" y="4026026"/>
            <a:ext cx="2369143" cy="2217016"/>
            <a:chOff x="4943928" y="4026026"/>
            <a:chExt cx="2369143" cy="2217016"/>
          </a:xfrm>
        </p:grpSpPr>
        <p:grpSp>
          <p:nvGrpSpPr>
            <p:cNvPr id="55" name="Group 54"/>
            <p:cNvGrpSpPr/>
            <p:nvPr/>
          </p:nvGrpSpPr>
          <p:grpSpPr>
            <a:xfrm>
              <a:off x="4943928" y="4026026"/>
              <a:ext cx="2369143" cy="2217016"/>
              <a:chOff x="8191919" y="1337963"/>
              <a:chExt cx="2369143" cy="2217016"/>
            </a:xfrm>
          </p:grpSpPr>
          <p:sp>
            <p:nvSpPr>
              <p:cNvPr id="56" name="TextBox 55"/>
              <p:cNvSpPr txBox="1"/>
              <p:nvPr/>
            </p:nvSpPr>
            <p:spPr>
              <a:xfrm>
                <a:off x="8309694" y="3154869"/>
                <a:ext cx="2133597"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Automated Tools</a:t>
                </a:r>
              </a:p>
            </p:txBody>
          </p:sp>
          <p:sp>
            <p:nvSpPr>
              <p:cNvPr id="57" name="Frame 56"/>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80593" y="4026026"/>
              <a:ext cx="2232477" cy="1644506"/>
            </a:xfrm>
            <a:prstGeom prst="rect">
              <a:avLst/>
            </a:prstGeom>
          </p:spPr>
        </p:pic>
      </p:grpSp>
      <p:grpSp>
        <p:nvGrpSpPr>
          <p:cNvPr id="65" name="Group 64"/>
          <p:cNvGrpSpPr/>
          <p:nvPr/>
        </p:nvGrpSpPr>
        <p:grpSpPr>
          <a:xfrm>
            <a:off x="8306059" y="4018120"/>
            <a:ext cx="2411762" cy="2224922"/>
            <a:chOff x="4722996" y="4226084"/>
            <a:chExt cx="2411762" cy="2024866"/>
          </a:xfrm>
        </p:grpSpPr>
        <p:sp>
          <p:nvSpPr>
            <p:cNvPr id="66" name="Frame 65"/>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pic>
          <p:nvPicPr>
            <p:cNvPr id="68" name="Picture 67"/>
            <p:cNvPicPr>
              <a:picLocks noChangeAspect="1"/>
            </p:cNvPicPr>
            <p:nvPr/>
          </p:nvPicPr>
          <p:blipFill>
            <a:blip r:embed="rId11" cstate="print"/>
            <a:stretch>
              <a:fillRect/>
            </a:stretch>
          </p:blipFill>
          <p:spPr>
            <a:xfrm>
              <a:off x="4971170" y="4399637"/>
              <a:ext cx="1809096" cy="1134787"/>
            </a:xfrm>
            <a:prstGeom prst="rect">
              <a:avLst/>
            </a:prstGeom>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17">
                                          <p:stCondLst>
                                            <p:cond delay="0"/>
                                          </p:stCondLst>
                                        </p:cTn>
                                        <p:tgtEl>
                                          <p:spTgt spid="40"/>
                                        </p:tgtEl>
                                      </p:cBhvr>
                                    </p:animEffect>
                                    <p:anim calcmode="lin" valueType="num">
                                      <p:cBhvr>
                                        <p:cTn id="8" dur="683"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0"/>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0"/>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0"/>
                                        </p:tgtEl>
                                        <p:attrNameLst>
                                          <p:attrName>ppt_y</p:attrName>
                                        </p:attrNameLst>
                                      </p:cBhvr>
                                      <p:tavLst>
                                        <p:tav tm="0" fmla="#ppt_y-sin(pi*$)/81">
                                          <p:val>
                                            <p:fltVal val="0"/>
                                          </p:val>
                                        </p:tav>
                                        <p:tav tm="100000">
                                          <p:val>
                                            <p:fltVal val="1"/>
                                          </p:val>
                                        </p:tav>
                                      </p:tavLst>
                                    </p:anim>
                                    <p:animScale>
                                      <p:cBhvr>
                                        <p:cTn id="13" dur="10">
                                          <p:stCondLst>
                                            <p:cond delay="244"/>
                                          </p:stCondLst>
                                        </p:cTn>
                                        <p:tgtEl>
                                          <p:spTgt spid="40"/>
                                        </p:tgtEl>
                                      </p:cBhvr>
                                      <p:to x="100000" y="60000"/>
                                    </p:animScale>
                                    <p:animScale>
                                      <p:cBhvr>
                                        <p:cTn id="14" dur="62" decel="50000">
                                          <p:stCondLst>
                                            <p:cond delay="254"/>
                                          </p:stCondLst>
                                        </p:cTn>
                                        <p:tgtEl>
                                          <p:spTgt spid="40"/>
                                        </p:tgtEl>
                                      </p:cBhvr>
                                      <p:to x="100000" y="100000"/>
                                    </p:animScale>
                                    <p:animScale>
                                      <p:cBhvr>
                                        <p:cTn id="15" dur="10">
                                          <p:stCondLst>
                                            <p:cond delay="492"/>
                                          </p:stCondLst>
                                        </p:cTn>
                                        <p:tgtEl>
                                          <p:spTgt spid="40"/>
                                        </p:tgtEl>
                                      </p:cBhvr>
                                      <p:to x="100000" y="80000"/>
                                    </p:animScale>
                                    <p:animScale>
                                      <p:cBhvr>
                                        <p:cTn id="16" dur="62" decel="50000">
                                          <p:stCondLst>
                                            <p:cond delay="502"/>
                                          </p:stCondLst>
                                        </p:cTn>
                                        <p:tgtEl>
                                          <p:spTgt spid="40"/>
                                        </p:tgtEl>
                                      </p:cBhvr>
                                      <p:to x="100000" y="100000"/>
                                    </p:animScale>
                                    <p:animScale>
                                      <p:cBhvr>
                                        <p:cTn id="17" dur="10">
                                          <p:stCondLst>
                                            <p:cond delay="616"/>
                                          </p:stCondLst>
                                        </p:cTn>
                                        <p:tgtEl>
                                          <p:spTgt spid="40"/>
                                        </p:tgtEl>
                                      </p:cBhvr>
                                      <p:to x="100000" y="90000"/>
                                    </p:animScale>
                                    <p:animScale>
                                      <p:cBhvr>
                                        <p:cTn id="18" dur="62" decel="50000">
                                          <p:stCondLst>
                                            <p:cond delay="625"/>
                                          </p:stCondLst>
                                        </p:cTn>
                                        <p:tgtEl>
                                          <p:spTgt spid="40"/>
                                        </p:tgtEl>
                                      </p:cBhvr>
                                      <p:to x="100000" y="100000"/>
                                    </p:animScale>
                                    <p:animScale>
                                      <p:cBhvr>
                                        <p:cTn id="19" dur="10">
                                          <p:stCondLst>
                                            <p:cond delay="678"/>
                                          </p:stCondLst>
                                        </p:cTn>
                                        <p:tgtEl>
                                          <p:spTgt spid="40"/>
                                        </p:tgtEl>
                                      </p:cBhvr>
                                      <p:to x="100000" y="95000"/>
                                    </p:animScale>
                                    <p:animScale>
                                      <p:cBhvr>
                                        <p:cTn id="20" dur="62" decel="50000">
                                          <p:stCondLst>
                                            <p:cond delay="688"/>
                                          </p:stCondLst>
                                        </p:cTn>
                                        <p:tgtEl>
                                          <p:spTgt spid="4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217">
                                          <p:stCondLst>
                                            <p:cond delay="0"/>
                                          </p:stCondLst>
                                        </p:cTn>
                                        <p:tgtEl>
                                          <p:spTgt spid="44"/>
                                        </p:tgtEl>
                                      </p:cBhvr>
                                    </p:animEffect>
                                    <p:anim calcmode="lin" valueType="num">
                                      <p:cBhvr>
                                        <p:cTn id="24" dur="683"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5" dur="249"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6" dur="249" tmFilter="0, 0; 0.125,0.2665; 0.25,0.4; 0.375,0.465; 0.5,0.5;  0.625,0.535; 0.75,0.6; 0.875,0.7335; 1,1">
                                          <p:stCondLst>
                                            <p:cond delay="249"/>
                                          </p:stCondLst>
                                        </p:cTn>
                                        <p:tgtEl>
                                          <p:spTgt spid="44"/>
                                        </p:tgtEl>
                                        <p:attrNameLst>
                                          <p:attrName>ppt_y</p:attrName>
                                        </p:attrNameLst>
                                      </p:cBhvr>
                                      <p:tavLst>
                                        <p:tav tm="0" fmla="#ppt_y-sin(pi*$)/9">
                                          <p:val>
                                            <p:fltVal val="0"/>
                                          </p:val>
                                        </p:tav>
                                        <p:tav tm="100000">
                                          <p:val>
                                            <p:fltVal val="1"/>
                                          </p:val>
                                        </p:tav>
                                      </p:tavLst>
                                    </p:anim>
                                    <p:anim calcmode="lin" valueType="num">
                                      <p:cBhvr>
                                        <p:cTn id="27" dur="124" tmFilter="0, 0; 0.125,0.2665; 0.25,0.4; 0.375,0.465; 0.5,0.5;  0.625,0.535; 0.75,0.6; 0.875,0.7335; 1,1">
                                          <p:stCondLst>
                                            <p:cond delay="497"/>
                                          </p:stCondLst>
                                        </p:cTn>
                                        <p:tgtEl>
                                          <p:spTgt spid="44"/>
                                        </p:tgtEl>
                                        <p:attrNameLst>
                                          <p:attrName>ppt_y</p:attrName>
                                        </p:attrNameLst>
                                      </p:cBhvr>
                                      <p:tavLst>
                                        <p:tav tm="0" fmla="#ppt_y-sin(pi*$)/27">
                                          <p:val>
                                            <p:fltVal val="0"/>
                                          </p:val>
                                        </p:tav>
                                        <p:tav tm="100000">
                                          <p:val>
                                            <p:fltVal val="1"/>
                                          </p:val>
                                        </p:tav>
                                      </p:tavLst>
                                    </p:anim>
                                    <p:anim calcmode="lin" valueType="num">
                                      <p:cBhvr>
                                        <p:cTn id="28" dur="62" tmFilter="0, 0; 0.125,0.2665; 0.25,0.4; 0.375,0.465; 0.5,0.5;  0.625,0.535; 0.75,0.6; 0.875,0.7335; 1,1">
                                          <p:stCondLst>
                                            <p:cond delay="621"/>
                                          </p:stCondLst>
                                        </p:cTn>
                                        <p:tgtEl>
                                          <p:spTgt spid="44"/>
                                        </p:tgtEl>
                                        <p:attrNameLst>
                                          <p:attrName>ppt_y</p:attrName>
                                        </p:attrNameLst>
                                      </p:cBhvr>
                                      <p:tavLst>
                                        <p:tav tm="0" fmla="#ppt_y-sin(pi*$)/81">
                                          <p:val>
                                            <p:fltVal val="0"/>
                                          </p:val>
                                        </p:tav>
                                        <p:tav tm="100000">
                                          <p:val>
                                            <p:fltVal val="1"/>
                                          </p:val>
                                        </p:tav>
                                      </p:tavLst>
                                    </p:anim>
                                    <p:animScale>
                                      <p:cBhvr>
                                        <p:cTn id="29" dur="10">
                                          <p:stCondLst>
                                            <p:cond delay="244"/>
                                          </p:stCondLst>
                                        </p:cTn>
                                        <p:tgtEl>
                                          <p:spTgt spid="44"/>
                                        </p:tgtEl>
                                      </p:cBhvr>
                                      <p:to x="100000" y="60000"/>
                                    </p:animScale>
                                    <p:animScale>
                                      <p:cBhvr>
                                        <p:cTn id="30" dur="62" decel="50000">
                                          <p:stCondLst>
                                            <p:cond delay="254"/>
                                          </p:stCondLst>
                                        </p:cTn>
                                        <p:tgtEl>
                                          <p:spTgt spid="44"/>
                                        </p:tgtEl>
                                      </p:cBhvr>
                                      <p:to x="100000" y="100000"/>
                                    </p:animScale>
                                    <p:animScale>
                                      <p:cBhvr>
                                        <p:cTn id="31" dur="10">
                                          <p:stCondLst>
                                            <p:cond delay="492"/>
                                          </p:stCondLst>
                                        </p:cTn>
                                        <p:tgtEl>
                                          <p:spTgt spid="44"/>
                                        </p:tgtEl>
                                      </p:cBhvr>
                                      <p:to x="100000" y="80000"/>
                                    </p:animScale>
                                    <p:animScale>
                                      <p:cBhvr>
                                        <p:cTn id="32" dur="62" decel="50000">
                                          <p:stCondLst>
                                            <p:cond delay="502"/>
                                          </p:stCondLst>
                                        </p:cTn>
                                        <p:tgtEl>
                                          <p:spTgt spid="44"/>
                                        </p:tgtEl>
                                      </p:cBhvr>
                                      <p:to x="100000" y="100000"/>
                                    </p:animScale>
                                    <p:animScale>
                                      <p:cBhvr>
                                        <p:cTn id="33" dur="10">
                                          <p:stCondLst>
                                            <p:cond delay="616"/>
                                          </p:stCondLst>
                                        </p:cTn>
                                        <p:tgtEl>
                                          <p:spTgt spid="44"/>
                                        </p:tgtEl>
                                      </p:cBhvr>
                                      <p:to x="100000" y="90000"/>
                                    </p:animScale>
                                    <p:animScale>
                                      <p:cBhvr>
                                        <p:cTn id="34" dur="62" decel="50000">
                                          <p:stCondLst>
                                            <p:cond delay="625"/>
                                          </p:stCondLst>
                                        </p:cTn>
                                        <p:tgtEl>
                                          <p:spTgt spid="44"/>
                                        </p:tgtEl>
                                      </p:cBhvr>
                                      <p:to x="100000" y="100000"/>
                                    </p:animScale>
                                    <p:animScale>
                                      <p:cBhvr>
                                        <p:cTn id="35" dur="10">
                                          <p:stCondLst>
                                            <p:cond delay="678"/>
                                          </p:stCondLst>
                                        </p:cTn>
                                        <p:tgtEl>
                                          <p:spTgt spid="44"/>
                                        </p:tgtEl>
                                      </p:cBhvr>
                                      <p:to x="100000" y="95000"/>
                                    </p:animScale>
                                    <p:animScale>
                                      <p:cBhvr>
                                        <p:cTn id="36" dur="62" decel="50000">
                                          <p:stCondLst>
                                            <p:cond delay="688"/>
                                          </p:stCondLst>
                                        </p:cTn>
                                        <p:tgtEl>
                                          <p:spTgt spid="4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17">
                                          <p:stCondLst>
                                            <p:cond delay="0"/>
                                          </p:stCondLst>
                                        </p:cTn>
                                        <p:tgtEl>
                                          <p:spTgt spid="2"/>
                                        </p:tgtEl>
                                      </p:cBhvr>
                                    </p:animEffect>
                                    <p:anim calcmode="lin" valueType="num">
                                      <p:cBhvr>
                                        <p:cTn id="40"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43"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44"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45" dur="10">
                                          <p:stCondLst>
                                            <p:cond delay="244"/>
                                          </p:stCondLst>
                                        </p:cTn>
                                        <p:tgtEl>
                                          <p:spTgt spid="2"/>
                                        </p:tgtEl>
                                      </p:cBhvr>
                                      <p:to x="100000" y="60000"/>
                                    </p:animScale>
                                    <p:animScale>
                                      <p:cBhvr>
                                        <p:cTn id="46" dur="62" decel="50000">
                                          <p:stCondLst>
                                            <p:cond delay="254"/>
                                          </p:stCondLst>
                                        </p:cTn>
                                        <p:tgtEl>
                                          <p:spTgt spid="2"/>
                                        </p:tgtEl>
                                      </p:cBhvr>
                                      <p:to x="100000" y="100000"/>
                                    </p:animScale>
                                    <p:animScale>
                                      <p:cBhvr>
                                        <p:cTn id="47" dur="10">
                                          <p:stCondLst>
                                            <p:cond delay="492"/>
                                          </p:stCondLst>
                                        </p:cTn>
                                        <p:tgtEl>
                                          <p:spTgt spid="2"/>
                                        </p:tgtEl>
                                      </p:cBhvr>
                                      <p:to x="100000" y="80000"/>
                                    </p:animScale>
                                    <p:animScale>
                                      <p:cBhvr>
                                        <p:cTn id="48" dur="62" decel="50000">
                                          <p:stCondLst>
                                            <p:cond delay="502"/>
                                          </p:stCondLst>
                                        </p:cTn>
                                        <p:tgtEl>
                                          <p:spTgt spid="2"/>
                                        </p:tgtEl>
                                      </p:cBhvr>
                                      <p:to x="100000" y="100000"/>
                                    </p:animScale>
                                    <p:animScale>
                                      <p:cBhvr>
                                        <p:cTn id="49" dur="10">
                                          <p:stCondLst>
                                            <p:cond delay="616"/>
                                          </p:stCondLst>
                                        </p:cTn>
                                        <p:tgtEl>
                                          <p:spTgt spid="2"/>
                                        </p:tgtEl>
                                      </p:cBhvr>
                                      <p:to x="100000" y="90000"/>
                                    </p:animScale>
                                    <p:animScale>
                                      <p:cBhvr>
                                        <p:cTn id="50" dur="62" decel="50000">
                                          <p:stCondLst>
                                            <p:cond delay="625"/>
                                          </p:stCondLst>
                                        </p:cTn>
                                        <p:tgtEl>
                                          <p:spTgt spid="2"/>
                                        </p:tgtEl>
                                      </p:cBhvr>
                                      <p:to x="100000" y="100000"/>
                                    </p:animScale>
                                    <p:animScale>
                                      <p:cBhvr>
                                        <p:cTn id="51" dur="10">
                                          <p:stCondLst>
                                            <p:cond delay="678"/>
                                          </p:stCondLst>
                                        </p:cTn>
                                        <p:tgtEl>
                                          <p:spTgt spid="2"/>
                                        </p:tgtEl>
                                      </p:cBhvr>
                                      <p:to x="100000" y="95000"/>
                                    </p:animScale>
                                    <p:animScale>
                                      <p:cBhvr>
                                        <p:cTn id="52" dur="62" decel="50000">
                                          <p:stCondLst>
                                            <p:cond delay="688"/>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17">
                                          <p:stCondLst>
                                            <p:cond delay="0"/>
                                          </p:stCondLst>
                                        </p:cTn>
                                        <p:tgtEl>
                                          <p:spTgt spid="36"/>
                                        </p:tgtEl>
                                      </p:cBhvr>
                                    </p:animEffect>
                                    <p:anim calcmode="lin" valueType="num">
                                      <p:cBhvr>
                                        <p:cTn id="56" dur="683"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249"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249" tmFilter="0, 0; 0.125,0.2665; 0.25,0.4; 0.375,0.465; 0.5,0.5;  0.625,0.535; 0.75,0.6; 0.875,0.7335; 1,1">
                                          <p:stCondLst>
                                            <p:cond delay="249"/>
                                          </p:stCondLst>
                                        </p:cTn>
                                        <p:tgtEl>
                                          <p:spTgt spid="36"/>
                                        </p:tgtEl>
                                        <p:attrNameLst>
                                          <p:attrName>ppt_y</p:attrName>
                                        </p:attrNameLst>
                                      </p:cBhvr>
                                      <p:tavLst>
                                        <p:tav tm="0" fmla="#ppt_y-sin(pi*$)/9">
                                          <p:val>
                                            <p:fltVal val="0"/>
                                          </p:val>
                                        </p:tav>
                                        <p:tav tm="100000">
                                          <p:val>
                                            <p:fltVal val="1"/>
                                          </p:val>
                                        </p:tav>
                                      </p:tavLst>
                                    </p:anim>
                                    <p:anim calcmode="lin" valueType="num">
                                      <p:cBhvr>
                                        <p:cTn id="59" dur="124" tmFilter="0, 0; 0.125,0.2665; 0.25,0.4; 0.375,0.465; 0.5,0.5;  0.625,0.535; 0.75,0.6; 0.875,0.7335; 1,1">
                                          <p:stCondLst>
                                            <p:cond delay="497"/>
                                          </p:stCondLst>
                                        </p:cTn>
                                        <p:tgtEl>
                                          <p:spTgt spid="36"/>
                                        </p:tgtEl>
                                        <p:attrNameLst>
                                          <p:attrName>ppt_y</p:attrName>
                                        </p:attrNameLst>
                                      </p:cBhvr>
                                      <p:tavLst>
                                        <p:tav tm="0" fmla="#ppt_y-sin(pi*$)/27">
                                          <p:val>
                                            <p:fltVal val="0"/>
                                          </p:val>
                                        </p:tav>
                                        <p:tav tm="100000">
                                          <p:val>
                                            <p:fltVal val="1"/>
                                          </p:val>
                                        </p:tav>
                                      </p:tavLst>
                                    </p:anim>
                                    <p:anim calcmode="lin" valueType="num">
                                      <p:cBhvr>
                                        <p:cTn id="60" dur="62" tmFilter="0, 0; 0.125,0.2665; 0.25,0.4; 0.375,0.465; 0.5,0.5;  0.625,0.535; 0.75,0.6; 0.875,0.7335; 1,1">
                                          <p:stCondLst>
                                            <p:cond delay="621"/>
                                          </p:stCondLst>
                                        </p:cTn>
                                        <p:tgtEl>
                                          <p:spTgt spid="36"/>
                                        </p:tgtEl>
                                        <p:attrNameLst>
                                          <p:attrName>ppt_y</p:attrName>
                                        </p:attrNameLst>
                                      </p:cBhvr>
                                      <p:tavLst>
                                        <p:tav tm="0" fmla="#ppt_y-sin(pi*$)/81">
                                          <p:val>
                                            <p:fltVal val="0"/>
                                          </p:val>
                                        </p:tav>
                                        <p:tav tm="100000">
                                          <p:val>
                                            <p:fltVal val="1"/>
                                          </p:val>
                                        </p:tav>
                                      </p:tavLst>
                                    </p:anim>
                                    <p:animScale>
                                      <p:cBhvr>
                                        <p:cTn id="61" dur="10">
                                          <p:stCondLst>
                                            <p:cond delay="244"/>
                                          </p:stCondLst>
                                        </p:cTn>
                                        <p:tgtEl>
                                          <p:spTgt spid="36"/>
                                        </p:tgtEl>
                                      </p:cBhvr>
                                      <p:to x="100000" y="60000"/>
                                    </p:animScale>
                                    <p:animScale>
                                      <p:cBhvr>
                                        <p:cTn id="62" dur="62" decel="50000">
                                          <p:stCondLst>
                                            <p:cond delay="254"/>
                                          </p:stCondLst>
                                        </p:cTn>
                                        <p:tgtEl>
                                          <p:spTgt spid="36"/>
                                        </p:tgtEl>
                                      </p:cBhvr>
                                      <p:to x="100000" y="100000"/>
                                    </p:animScale>
                                    <p:animScale>
                                      <p:cBhvr>
                                        <p:cTn id="63" dur="10">
                                          <p:stCondLst>
                                            <p:cond delay="492"/>
                                          </p:stCondLst>
                                        </p:cTn>
                                        <p:tgtEl>
                                          <p:spTgt spid="36"/>
                                        </p:tgtEl>
                                      </p:cBhvr>
                                      <p:to x="100000" y="80000"/>
                                    </p:animScale>
                                    <p:animScale>
                                      <p:cBhvr>
                                        <p:cTn id="64" dur="62" decel="50000">
                                          <p:stCondLst>
                                            <p:cond delay="502"/>
                                          </p:stCondLst>
                                        </p:cTn>
                                        <p:tgtEl>
                                          <p:spTgt spid="36"/>
                                        </p:tgtEl>
                                      </p:cBhvr>
                                      <p:to x="100000" y="100000"/>
                                    </p:animScale>
                                    <p:animScale>
                                      <p:cBhvr>
                                        <p:cTn id="65" dur="10">
                                          <p:stCondLst>
                                            <p:cond delay="616"/>
                                          </p:stCondLst>
                                        </p:cTn>
                                        <p:tgtEl>
                                          <p:spTgt spid="36"/>
                                        </p:tgtEl>
                                      </p:cBhvr>
                                      <p:to x="100000" y="90000"/>
                                    </p:animScale>
                                    <p:animScale>
                                      <p:cBhvr>
                                        <p:cTn id="66" dur="62" decel="50000">
                                          <p:stCondLst>
                                            <p:cond delay="625"/>
                                          </p:stCondLst>
                                        </p:cTn>
                                        <p:tgtEl>
                                          <p:spTgt spid="36"/>
                                        </p:tgtEl>
                                      </p:cBhvr>
                                      <p:to x="100000" y="100000"/>
                                    </p:animScale>
                                    <p:animScale>
                                      <p:cBhvr>
                                        <p:cTn id="67" dur="10">
                                          <p:stCondLst>
                                            <p:cond delay="678"/>
                                          </p:stCondLst>
                                        </p:cTn>
                                        <p:tgtEl>
                                          <p:spTgt spid="36"/>
                                        </p:tgtEl>
                                      </p:cBhvr>
                                      <p:to x="100000" y="95000"/>
                                    </p:animScale>
                                    <p:animScale>
                                      <p:cBhvr>
                                        <p:cTn id="68" dur="62" decel="50000">
                                          <p:stCondLst>
                                            <p:cond delay="688"/>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217">
                                          <p:stCondLst>
                                            <p:cond delay="0"/>
                                          </p:stCondLst>
                                        </p:cTn>
                                        <p:tgtEl>
                                          <p:spTgt spid="5"/>
                                        </p:tgtEl>
                                      </p:cBhvr>
                                    </p:animEffect>
                                    <p:anim calcmode="lin" valueType="num">
                                      <p:cBhvr>
                                        <p:cTn id="72"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3"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75"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76"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77" dur="10">
                                          <p:stCondLst>
                                            <p:cond delay="244"/>
                                          </p:stCondLst>
                                        </p:cTn>
                                        <p:tgtEl>
                                          <p:spTgt spid="5"/>
                                        </p:tgtEl>
                                      </p:cBhvr>
                                      <p:to x="100000" y="60000"/>
                                    </p:animScale>
                                    <p:animScale>
                                      <p:cBhvr>
                                        <p:cTn id="78" dur="62" decel="50000">
                                          <p:stCondLst>
                                            <p:cond delay="254"/>
                                          </p:stCondLst>
                                        </p:cTn>
                                        <p:tgtEl>
                                          <p:spTgt spid="5"/>
                                        </p:tgtEl>
                                      </p:cBhvr>
                                      <p:to x="100000" y="100000"/>
                                    </p:animScale>
                                    <p:animScale>
                                      <p:cBhvr>
                                        <p:cTn id="79" dur="10">
                                          <p:stCondLst>
                                            <p:cond delay="492"/>
                                          </p:stCondLst>
                                        </p:cTn>
                                        <p:tgtEl>
                                          <p:spTgt spid="5"/>
                                        </p:tgtEl>
                                      </p:cBhvr>
                                      <p:to x="100000" y="80000"/>
                                    </p:animScale>
                                    <p:animScale>
                                      <p:cBhvr>
                                        <p:cTn id="80" dur="62" decel="50000">
                                          <p:stCondLst>
                                            <p:cond delay="502"/>
                                          </p:stCondLst>
                                        </p:cTn>
                                        <p:tgtEl>
                                          <p:spTgt spid="5"/>
                                        </p:tgtEl>
                                      </p:cBhvr>
                                      <p:to x="100000" y="100000"/>
                                    </p:animScale>
                                    <p:animScale>
                                      <p:cBhvr>
                                        <p:cTn id="81" dur="10">
                                          <p:stCondLst>
                                            <p:cond delay="616"/>
                                          </p:stCondLst>
                                        </p:cTn>
                                        <p:tgtEl>
                                          <p:spTgt spid="5"/>
                                        </p:tgtEl>
                                      </p:cBhvr>
                                      <p:to x="100000" y="90000"/>
                                    </p:animScale>
                                    <p:animScale>
                                      <p:cBhvr>
                                        <p:cTn id="82" dur="62" decel="50000">
                                          <p:stCondLst>
                                            <p:cond delay="625"/>
                                          </p:stCondLst>
                                        </p:cTn>
                                        <p:tgtEl>
                                          <p:spTgt spid="5"/>
                                        </p:tgtEl>
                                      </p:cBhvr>
                                      <p:to x="100000" y="100000"/>
                                    </p:animScale>
                                    <p:animScale>
                                      <p:cBhvr>
                                        <p:cTn id="83" dur="10">
                                          <p:stCondLst>
                                            <p:cond delay="678"/>
                                          </p:stCondLst>
                                        </p:cTn>
                                        <p:tgtEl>
                                          <p:spTgt spid="5"/>
                                        </p:tgtEl>
                                      </p:cBhvr>
                                      <p:to x="100000" y="95000"/>
                                    </p:animScale>
                                    <p:animScale>
                                      <p:cBhvr>
                                        <p:cTn id="84" dur="62" decel="50000">
                                          <p:stCondLst>
                                            <p:cond delay="688"/>
                                          </p:stCondLst>
                                        </p:cTn>
                                        <p:tgtEl>
                                          <p:spTgt spid="5"/>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down)">
                                      <p:cBhvr>
                                        <p:cTn id="87" dur="217">
                                          <p:stCondLst>
                                            <p:cond delay="0"/>
                                          </p:stCondLst>
                                        </p:cTn>
                                        <p:tgtEl>
                                          <p:spTgt spid="65"/>
                                        </p:tgtEl>
                                      </p:cBhvr>
                                    </p:animEffect>
                                    <p:anim calcmode="lin" valueType="num">
                                      <p:cBhvr>
                                        <p:cTn id="88" dur="683"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9" dur="249"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90" dur="249" tmFilter="0, 0; 0.125,0.2665; 0.25,0.4; 0.375,0.465; 0.5,0.5;  0.625,0.535; 0.75,0.6; 0.875,0.7335; 1,1">
                                          <p:stCondLst>
                                            <p:cond delay="249"/>
                                          </p:stCondLst>
                                        </p:cTn>
                                        <p:tgtEl>
                                          <p:spTgt spid="65"/>
                                        </p:tgtEl>
                                        <p:attrNameLst>
                                          <p:attrName>ppt_y</p:attrName>
                                        </p:attrNameLst>
                                      </p:cBhvr>
                                      <p:tavLst>
                                        <p:tav tm="0" fmla="#ppt_y-sin(pi*$)/9">
                                          <p:val>
                                            <p:fltVal val="0"/>
                                          </p:val>
                                        </p:tav>
                                        <p:tav tm="100000">
                                          <p:val>
                                            <p:fltVal val="1"/>
                                          </p:val>
                                        </p:tav>
                                      </p:tavLst>
                                    </p:anim>
                                    <p:anim calcmode="lin" valueType="num">
                                      <p:cBhvr>
                                        <p:cTn id="91" dur="124" tmFilter="0, 0; 0.125,0.2665; 0.25,0.4; 0.375,0.465; 0.5,0.5;  0.625,0.535; 0.75,0.6; 0.875,0.7335; 1,1">
                                          <p:stCondLst>
                                            <p:cond delay="497"/>
                                          </p:stCondLst>
                                        </p:cTn>
                                        <p:tgtEl>
                                          <p:spTgt spid="65"/>
                                        </p:tgtEl>
                                        <p:attrNameLst>
                                          <p:attrName>ppt_y</p:attrName>
                                        </p:attrNameLst>
                                      </p:cBhvr>
                                      <p:tavLst>
                                        <p:tav tm="0" fmla="#ppt_y-sin(pi*$)/27">
                                          <p:val>
                                            <p:fltVal val="0"/>
                                          </p:val>
                                        </p:tav>
                                        <p:tav tm="100000">
                                          <p:val>
                                            <p:fltVal val="1"/>
                                          </p:val>
                                        </p:tav>
                                      </p:tavLst>
                                    </p:anim>
                                    <p:anim calcmode="lin" valueType="num">
                                      <p:cBhvr>
                                        <p:cTn id="92" dur="62" tmFilter="0, 0; 0.125,0.2665; 0.25,0.4; 0.375,0.465; 0.5,0.5;  0.625,0.535; 0.75,0.6; 0.875,0.7335; 1,1">
                                          <p:stCondLst>
                                            <p:cond delay="621"/>
                                          </p:stCondLst>
                                        </p:cTn>
                                        <p:tgtEl>
                                          <p:spTgt spid="65"/>
                                        </p:tgtEl>
                                        <p:attrNameLst>
                                          <p:attrName>ppt_y</p:attrName>
                                        </p:attrNameLst>
                                      </p:cBhvr>
                                      <p:tavLst>
                                        <p:tav tm="0" fmla="#ppt_y-sin(pi*$)/81">
                                          <p:val>
                                            <p:fltVal val="0"/>
                                          </p:val>
                                        </p:tav>
                                        <p:tav tm="100000">
                                          <p:val>
                                            <p:fltVal val="1"/>
                                          </p:val>
                                        </p:tav>
                                      </p:tavLst>
                                    </p:anim>
                                    <p:animScale>
                                      <p:cBhvr>
                                        <p:cTn id="93" dur="10">
                                          <p:stCondLst>
                                            <p:cond delay="244"/>
                                          </p:stCondLst>
                                        </p:cTn>
                                        <p:tgtEl>
                                          <p:spTgt spid="65"/>
                                        </p:tgtEl>
                                      </p:cBhvr>
                                      <p:to x="100000" y="60000"/>
                                    </p:animScale>
                                    <p:animScale>
                                      <p:cBhvr>
                                        <p:cTn id="94" dur="62" decel="50000">
                                          <p:stCondLst>
                                            <p:cond delay="254"/>
                                          </p:stCondLst>
                                        </p:cTn>
                                        <p:tgtEl>
                                          <p:spTgt spid="65"/>
                                        </p:tgtEl>
                                      </p:cBhvr>
                                      <p:to x="100000" y="100000"/>
                                    </p:animScale>
                                    <p:animScale>
                                      <p:cBhvr>
                                        <p:cTn id="95" dur="10">
                                          <p:stCondLst>
                                            <p:cond delay="492"/>
                                          </p:stCondLst>
                                        </p:cTn>
                                        <p:tgtEl>
                                          <p:spTgt spid="65"/>
                                        </p:tgtEl>
                                      </p:cBhvr>
                                      <p:to x="100000" y="80000"/>
                                    </p:animScale>
                                    <p:animScale>
                                      <p:cBhvr>
                                        <p:cTn id="96" dur="62" decel="50000">
                                          <p:stCondLst>
                                            <p:cond delay="502"/>
                                          </p:stCondLst>
                                        </p:cTn>
                                        <p:tgtEl>
                                          <p:spTgt spid="65"/>
                                        </p:tgtEl>
                                      </p:cBhvr>
                                      <p:to x="100000" y="100000"/>
                                    </p:animScale>
                                    <p:animScale>
                                      <p:cBhvr>
                                        <p:cTn id="97" dur="10">
                                          <p:stCondLst>
                                            <p:cond delay="616"/>
                                          </p:stCondLst>
                                        </p:cTn>
                                        <p:tgtEl>
                                          <p:spTgt spid="65"/>
                                        </p:tgtEl>
                                      </p:cBhvr>
                                      <p:to x="100000" y="90000"/>
                                    </p:animScale>
                                    <p:animScale>
                                      <p:cBhvr>
                                        <p:cTn id="98" dur="62" decel="50000">
                                          <p:stCondLst>
                                            <p:cond delay="625"/>
                                          </p:stCondLst>
                                        </p:cTn>
                                        <p:tgtEl>
                                          <p:spTgt spid="65"/>
                                        </p:tgtEl>
                                      </p:cBhvr>
                                      <p:to x="100000" y="100000"/>
                                    </p:animScale>
                                    <p:animScale>
                                      <p:cBhvr>
                                        <p:cTn id="99" dur="10">
                                          <p:stCondLst>
                                            <p:cond delay="678"/>
                                          </p:stCondLst>
                                        </p:cTn>
                                        <p:tgtEl>
                                          <p:spTgt spid="65"/>
                                        </p:tgtEl>
                                      </p:cBhvr>
                                      <p:to x="100000" y="95000"/>
                                    </p:animScale>
                                    <p:animScale>
                                      <p:cBhvr>
                                        <p:cTn id="100" dur="62" decel="50000">
                                          <p:stCondLst>
                                            <p:cond delay="688"/>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08958" y="235725"/>
            <a:ext cx="10796032"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r>
              <a:rPr lang="en-IN" sz="5400" dirty="0">
                <a:solidFill>
                  <a:schemeClr val="bg1"/>
                </a:solidFill>
              </a:rPr>
              <a:t> - Black-box testing (Selenium)</a:t>
            </a:r>
            <a:endParaRPr lang="en-US" sz="5400" b="1" dirty="0">
              <a:solidFill>
                <a:prstClr val="white"/>
              </a:solidFill>
              <a:latin typeface="Microsoft YaHei Light" pitchFamily="34" charset="-122"/>
              <a:ea typeface="Microsoft YaHei Light" pitchFamily="34" charset="-122"/>
            </a:endParaRPr>
          </a:p>
        </p:txBody>
      </p:sp>
      <p:sp>
        <p:nvSpPr>
          <p:cNvPr id="9" name="Donut 8"/>
          <p:cNvSpPr/>
          <p:nvPr/>
        </p:nvSpPr>
        <p:spPr>
          <a:xfrm>
            <a:off x="405030" y="235725"/>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1237658" y="1731304"/>
            <a:ext cx="3721395" cy="3721395"/>
          </a:xfrm>
          <a:prstGeom prst="rect">
            <a:avLst/>
          </a:prstGeom>
        </p:spPr>
      </p:pic>
      <p:sp>
        <p:nvSpPr>
          <p:cNvPr id="7" name="TextBox 6"/>
          <p:cNvSpPr txBox="1"/>
          <p:nvPr/>
        </p:nvSpPr>
        <p:spPr>
          <a:xfrm>
            <a:off x="5440542" y="2113336"/>
            <a:ext cx="5147977" cy="461665"/>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Tests the code from User Interface</a:t>
            </a:r>
          </a:p>
        </p:txBody>
      </p:sp>
      <p:sp>
        <p:nvSpPr>
          <p:cNvPr id="8" name="TextBox 7"/>
          <p:cNvSpPr txBox="1"/>
          <p:nvPr/>
        </p:nvSpPr>
        <p:spPr>
          <a:xfrm>
            <a:off x="5440541" y="4155143"/>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automated the usage of selenium</a:t>
            </a:r>
          </a:p>
        </p:txBody>
      </p:sp>
      <p:sp>
        <p:nvSpPr>
          <p:cNvPr id="11" name="TextBox 10"/>
          <p:cNvSpPr txBox="1"/>
          <p:nvPr/>
        </p:nvSpPr>
        <p:spPr>
          <a:xfrm>
            <a:off x="5440541" y="3002576"/>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could test bugs from user’s perspective</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stretch>
            <a:fillRect/>
          </a:stretch>
        </p:blipFill>
        <p:spPr>
          <a:xfrm>
            <a:off x="5005363" y="2831587"/>
            <a:ext cx="2206600" cy="1732701"/>
          </a:xfrm>
          <a:prstGeom prst="rect">
            <a:avLst/>
          </a:prstGeom>
        </p:spPr>
      </p:pic>
      <p:pic>
        <p:nvPicPr>
          <p:cNvPr id="6" name="Picture 5"/>
          <p:cNvPicPr>
            <a:picLocks noChangeAspect="1"/>
          </p:cNvPicPr>
          <p:nvPr/>
        </p:nvPicPr>
        <p:blipFill>
          <a:blip r:embed="rId4"/>
          <a:stretch>
            <a:fillRect/>
          </a:stretch>
        </p:blipFill>
        <p:spPr>
          <a:xfrm>
            <a:off x="7676432" y="2763966"/>
            <a:ext cx="1464062" cy="1867941"/>
          </a:xfrm>
          <a:prstGeom prst="rect">
            <a:avLst/>
          </a:prstGeom>
        </p:spPr>
      </p:pic>
      <p:pic>
        <p:nvPicPr>
          <p:cNvPr id="12" name="Picture 11"/>
          <p:cNvPicPr>
            <a:picLocks noChangeAspect="1"/>
          </p:cNvPicPr>
          <p:nvPr/>
        </p:nvPicPr>
        <p:blipFill>
          <a:blip r:embed="rId5"/>
          <a:stretch>
            <a:fillRect/>
          </a:stretch>
        </p:blipFill>
        <p:spPr>
          <a:xfrm>
            <a:off x="341470" y="3094864"/>
            <a:ext cx="1064248" cy="1206148"/>
          </a:xfrm>
          <a:prstGeom prst="rect">
            <a:avLst/>
          </a:prstGeom>
        </p:spPr>
      </p:pic>
      <p:pic>
        <p:nvPicPr>
          <p:cNvPr id="13" name="Picture 12"/>
          <p:cNvPicPr>
            <a:picLocks noChangeAspect="1"/>
          </p:cNvPicPr>
          <p:nvPr/>
        </p:nvPicPr>
        <p:blipFill>
          <a:blip r:embed="rId6"/>
          <a:stretch>
            <a:fillRect/>
          </a:stretch>
        </p:blipFill>
        <p:spPr>
          <a:xfrm>
            <a:off x="1771623" y="2233943"/>
            <a:ext cx="2798767" cy="2927990"/>
          </a:xfrm>
          <a:prstGeom prst="rect">
            <a:avLst/>
          </a:prstGeom>
        </p:spPr>
      </p:pic>
      <p:cxnSp>
        <p:nvCxnSpPr>
          <p:cNvPr id="14" name="Straight Arrow Connector 13"/>
          <p:cNvCxnSpPr>
            <a:stCxn id="12" idx="3"/>
            <a:endCxn id="13" idx="1"/>
          </p:cNvCxnSpPr>
          <p:nvPr/>
        </p:nvCxnSpPr>
        <p:spPr>
          <a:xfrm>
            <a:off x="1405718" y="3697938"/>
            <a:ext cx="36590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0" idx="1"/>
          </p:cNvCxnSpPr>
          <p:nvPr/>
        </p:nvCxnSpPr>
        <p:spPr>
          <a:xfrm>
            <a:off x="4570390" y="3697938"/>
            <a:ext cx="434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3"/>
            <a:endCxn id="6" idx="1"/>
          </p:cNvCxnSpPr>
          <p:nvPr/>
        </p:nvCxnSpPr>
        <p:spPr>
          <a:xfrm flipV="1">
            <a:off x="7211963" y="3697937"/>
            <a:ext cx="464469"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extLst>
              <a:ext uri="{BEBA8EAE-BF5A-486C-A8C5-ECC9F3942E4B}">
                <a14:imgProps xmlns:a14="http://schemas.microsoft.com/office/drawing/2010/main">
                  <a14:imgLayer r:embed="rId8">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2316426" y="2763966"/>
            <a:ext cx="1521933" cy="1521933"/>
          </a:xfrm>
          <a:prstGeom prst="rect">
            <a:avLst/>
          </a:prstGeom>
        </p:spPr>
      </p:pic>
      <p:pic>
        <p:nvPicPr>
          <p:cNvPr id="51" name="Picture 50"/>
          <p:cNvPicPr>
            <a:picLocks noChangeAspect="1"/>
          </p:cNvPicPr>
          <p:nvPr/>
        </p:nvPicPr>
        <p:blipFill>
          <a:blip r:embed="rId9"/>
          <a:stretch>
            <a:fillRect/>
          </a:stretch>
        </p:blipFill>
        <p:spPr>
          <a:xfrm>
            <a:off x="9590215" y="2858353"/>
            <a:ext cx="2420569" cy="1671911"/>
          </a:xfrm>
          <a:prstGeom prst="rect">
            <a:avLst/>
          </a:prstGeom>
        </p:spPr>
      </p:pic>
      <p:cxnSp>
        <p:nvCxnSpPr>
          <p:cNvPr id="89" name="Straight Arrow Connector 88"/>
          <p:cNvCxnSpPr>
            <a:stCxn id="6" idx="3"/>
            <a:endCxn id="51" idx="1"/>
          </p:cNvCxnSpPr>
          <p:nvPr/>
        </p:nvCxnSpPr>
        <p:spPr>
          <a:xfrm flipV="1">
            <a:off x="9140494" y="3694309"/>
            <a:ext cx="449721" cy="36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405718" y="550529"/>
            <a:ext cx="10888365"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(Selenium Automation)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364223" y="550529"/>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98" name="Picture 97"/>
          <p:cNvPicPr>
            <a:picLocks noChangeAspect="1"/>
          </p:cNvPicPr>
          <p:nvPr/>
        </p:nvPicPr>
        <p:blipFill>
          <a:blip r:embed="rId10"/>
          <a:stretch>
            <a:fillRect/>
          </a:stretch>
        </p:blipFill>
        <p:spPr>
          <a:xfrm>
            <a:off x="5620809" y="3067034"/>
            <a:ext cx="1141433" cy="1254548"/>
          </a:xfrm>
          <a:prstGeom prst="rect">
            <a:avLst/>
          </a:prstGeom>
        </p:spPr>
      </p:pic>
    </p:spTree>
    <p:extLst>
      <p:ext uri="{BB962C8B-B14F-4D97-AF65-F5344CB8AC3E}">
        <p14:creationId xmlns:p14="http://schemas.microsoft.com/office/powerpoint/2010/main" val="87797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250" fill="hold"/>
                                        <p:tgtEl>
                                          <p:spTgt spid="43"/>
                                        </p:tgtEl>
                                        <p:attrNameLst>
                                          <p:attrName>ppt_x</p:attrName>
                                        </p:attrNameLst>
                                      </p:cBhvr>
                                      <p:tavLst>
                                        <p:tav tm="0">
                                          <p:val>
                                            <p:strVal val="#ppt_x"/>
                                          </p:val>
                                        </p:tav>
                                        <p:tav tm="100000">
                                          <p:val>
                                            <p:strVal val="#ppt_x"/>
                                          </p:val>
                                        </p:tav>
                                      </p:tavLst>
                                    </p:anim>
                                    <p:anim calcmode="lin" valueType="num">
                                      <p:cBhvr additive="base">
                                        <p:cTn id="24" dur="25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fade">
                                      <p:cBhvr>
                                        <p:cTn id="33" dur="250"/>
                                        <p:tgtEl>
                                          <p:spTgt spid="98"/>
                                        </p:tgtEl>
                                      </p:cBhvr>
                                    </p:animEffect>
                                    <p:anim calcmode="lin" valueType="num">
                                      <p:cBhvr>
                                        <p:cTn id="34" dur="250" fill="hold"/>
                                        <p:tgtEl>
                                          <p:spTgt spid="98"/>
                                        </p:tgtEl>
                                        <p:attrNameLst>
                                          <p:attrName>ppt_x</p:attrName>
                                        </p:attrNameLst>
                                      </p:cBhvr>
                                      <p:tavLst>
                                        <p:tav tm="0">
                                          <p:val>
                                            <p:strVal val="#ppt_x"/>
                                          </p:val>
                                        </p:tav>
                                        <p:tav tm="100000">
                                          <p:val>
                                            <p:strVal val="#ppt_x"/>
                                          </p:val>
                                        </p:tav>
                                      </p:tavLst>
                                    </p:anim>
                                    <p:anim calcmode="lin" valueType="num">
                                      <p:cBhvr>
                                        <p:cTn id="35" dur="25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stretch>
            <a:fillRect/>
          </a:stretch>
        </p:blipFill>
        <p:spPr>
          <a:xfrm>
            <a:off x="486697" y="1606871"/>
            <a:ext cx="11400503" cy="4924678"/>
          </a:xfrm>
          <a:prstGeom prst="rect">
            <a:avLst/>
          </a:prstGeom>
        </p:spPr>
      </p:pic>
      <p:cxnSp>
        <p:nvCxnSpPr>
          <p:cNvPr id="15" name="Straight Arrow Connector 14"/>
          <p:cNvCxnSpPr/>
          <p:nvPr/>
        </p:nvCxnSpPr>
        <p:spPr>
          <a:xfrm flipV="1">
            <a:off x="4786878" y="3518654"/>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99287" y="3344263"/>
            <a:ext cx="2581903"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the id behind checkbox i.e. “sel_all0”. This is passed to </a:t>
            </a:r>
            <a:r>
              <a:rPr lang="en-US" sz="2000" b="1" dirty="0" err="1">
                <a:latin typeface="Microsoft YaHei Light" pitchFamily="34" charset="-122"/>
                <a:ea typeface="Microsoft YaHei Light" pitchFamily="34" charset="-122"/>
                <a:sym typeface="Wingdings" pitchFamily="2" charset="2"/>
              </a:rPr>
              <a:t>chromedriver</a:t>
            </a:r>
            <a:r>
              <a:rPr lang="en-US" sz="2000" b="1" dirty="0">
                <a:latin typeface="Microsoft YaHei Light" pitchFamily="34" charset="-122"/>
                <a:ea typeface="Microsoft YaHei Light" pitchFamily="34" charset="-122"/>
                <a:sym typeface="Wingdings" pitchFamily="2" charset="2"/>
              </a:rPr>
              <a:t> and selenium functions according to requirement</a:t>
            </a:r>
          </a:p>
        </p:txBody>
      </p:sp>
      <p:cxnSp>
        <p:nvCxnSpPr>
          <p:cNvPr id="17" name="Straight Arrow Connector 16"/>
          <p:cNvCxnSpPr/>
          <p:nvPr/>
        </p:nvCxnSpPr>
        <p:spPr>
          <a:xfrm flipH="1">
            <a:off x="8781190" y="3170903"/>
            <a:ext cx="1999881" cy="5273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122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3" name="Picture 2"/>
          <p:cNvPicPr>
            <a:picLocks noChangeAspect="1"/>
          </p:cNvPicPr>
          <p:nvPr/>
        </p:nvPicPr>
        <p:blipFill>
          <a:blip r:embed="rId3"/>
          <a:stretch>
            <a:fillRect/>
          </a:stretch>
        </p:blipFill>
        <p:spPr>
          <a:xfrm>
            <a:off x="1831567" y="1676450"/>
            <a:ext cx="8698782" cy="1275122"/>
          </a:xfrm>
          <a:prstGeom prst="rect">
            <a:avLst/>
          </a:prstGeom>
        </p:spPr>
      </p:pic>
      <p:cxnSp>
        <p:nvCxnSpPr>
          <p:cNvPr id="15" name="Straight Arrow Connector 14"/>
          <p:cNvCxnSpPr/>
          <p:nvPr/>
        </p:nvCxnSpPr>
        <p:spPr>
          <a:xfrm flipV="1">
            <a:off x="4291781" y="1473190"/>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79706" y="837759"/>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“sel_all0”. </a:t>
            </a:r>
          </a:p>
        </p:txBody>
      </p:sp>
      <p:cxnSp>
        <p:nvCxnSpPr>
          <p:cNvPr id="9" name="Straight Arrow Connector 8"/>
          <p:cNvCxnSpPr>
            <a:endCxn id="11" idx="1"/>
          </p:cNvCxnSpPr>
          <p:nvPr/>
        </p:nvCxnSpPr>
        <p:spPr>
          <a:xfrm>
            <a:off x="3663197" y="2782571"/>
            <a:ext cx="2516947" cy="689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80144" y="3118114"/>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chromedriver.exe</a:t>
            </a:r>
          </a:p>
        </p:txBody>
      </p:sp>
      <p:cxnSp>
        <p:nvCxnSpPr>
          <p:cNvPr id="13" name="Straight Arrow Connector 12"/>
          <p:cNvCxnSpPr>
            <a:stCxn id="11" idx="3"/>
            <a:endCxn id="10" idx="1"/>
          </p:cNvCxnSpPr>
          <p:nvPr/>
        </p:nvCxnSpPr>
        <p:spPr>
          <a:xfrm>
            <a:off x="8762047" y="3472057"/>
            <a:ext cx="872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9635020" y="2736677"/>
            <a:ext cx="1338150" cy="1470760"/>
          </a:xfrm>
          <a:prstGeom prst="rect">
            <a:avLst/>
          </a:prstGeom>
        </p:spPr>
      </p:pic>
      <p:pic>
        <p:nvPicPr>
          <p:cNvPr id="27" name="Picture 26"/>
          <p:cNvPicPr>
            <a:picLocks noChangeAspect="1"/>
          </p:cNvPicPr>
          <p:nvPr/>
        </p:nvPicPr>
        <p:blipFill>
          <a:blip r:embed="rId5"/>
          <a:stretch>
            <a:fillRect/>
          </a:stretch>
        </p:blipFill>
        <p:spPr>
          <a:xfrm>
            <a:off x="469255" y="3992542"/>
            <a:ext cx="7317893" cy="1212432"/>
          </a:xfrm>
          <a:prstGeom prst="rect">
            <a:avLst/>
          </a:prstGeom>
        </p:spPr>
      </p:pic>
      <p:cxnSp>
        <p:nvCxnSpPr>
          <p:cNvPr id="42" name="Straight Arrow Connector 41"/>
          <p:cNvCxnSpPr/>
          <p:nvPr/>
        </p:nvCxnSpPr>
        <p:spPr>
          <a:xfrm>
            <a:off x="2479574" y="4770955"/>
            <a:ext cx="1183623" cy="7301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630718" y="5284441"/>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selenium</a:t>
            </a:r>
          </a:p>
        </p:txBody>
      </p:sp>
      <p:cxnSp>
        <p:nvCxnSpPr>
          <p:cNvPr id="47" name="Straight Arrow Connector 46"/>
          <p:cNvCxnSpPr/>
          <p:nvPr/>
        </p:nvCxnSpPr>
        <p:spPr>
          <a:xfrm>
            <a:off x="6180144" y="5638384"/>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extLst>
              <a:ext uri="{BEBA8EAE-BF5A-486C-A8C5-ECC9F3942E4B}">
                <a14:imgProps xmlns:a14="http://schemas.microsoft.com/office/drawing/2010/main">
                  <a14:imgLayer r:embed="rId7">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7018740" y="4854604"/>
            <a:ext cx="1521933" cy="1521933"/>
          </a:xfrm>
          <a:prstGeom prst="rect">
            <a:avLst/>
          </a:prstGeom>
        </p:spPr>
      </p:pic>
      <p:sp>
        <p:nvSpPr>
          <p:cNvPr id="50" name="TextBox 49"/>
          <p:cNvSpPr txBox="1"/>
          <p:nvPr/>
        </p:nvSpPr>
        <p:spPr>
          <a:xfrm>
            <a:off x="9117707" y="5260552"/>
            <a:ext cx="2581903"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use selenium when we want to perform actions</a:t>
            </a:r>
          </a:p>
        </p:txBody>
      </p:sp>
      <p:cxnSp>
        <p:nvCxnSpPr>
          <p:cNvPr id="52" name="Straight Arrow Connector 51"/>
          <p:cNvCxnSpPr/>
          <p:nvPr/>
        </p:nvCxnSpPr>
        <p:spPr>
          <a:xfrm>
            <a:off x="8325561" y="5614495"/>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291781" y="1464353"/>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79706" y="828922"/>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“sel_all0”. </a:t>
            </a:r>
          </a:p>
        </p:txBody>
      </p:sp>
    </p:spTree>
    <p:extLst>
      <p:ext uri="{BB962C8B-B14F-4D97-AF65-F5344CB8AC3E}">
        <p14:creationId xmlns:p14="http://schemas.microsoft.com/office/powerpoint/2010/main" val="1976631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250" fill="hold"/>
                                        <p:tgtEl>
                                          <p:spTgt spid="27"/>
                                        </p:tgtEl>
                                        <p:attrNameLst>
                                          <p:attrName>ppt_x</p:attrName>
                                        </p:attrNameLst>
                                      </p:cBhvr>
                                      <p:tavLst>
                                        <p:tav tm="0">
                                          <p:val>
                                            <p:strVal val="#ppt_x"/>
                                          </p:val>
                                        </p:tav>
                                        <p:tav tm="100000">
                                          <p:val>
                                            <p:strVal val="#ppt_x"/>
                                          </p:val>
                                        </p:tav>
                                      </p:tavLst>
                                    </p:anim>
                                    <p:anim calcmode="lin" valueType="num">
                                      <p:cBhvr additive="base">
                                        <p:cTn id="32"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45" grpId="0" animBg="1"/>
      <p:bldP spid="50"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06745"/>
            <a:ext cx="732668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Grey Box 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cxnSp>
        <p:nvCxnSpPr>
          <p:cNvPr id="25" name="Straight Arrow Connector 24"/>
          <p:cNvCxnSpPr/>
          <p:nvPr/>
        </p:nvCxnSpPr>
        <p:spPr>
          <a:xfrm>
            <a:off x="2418336" y="3653742"/>
            <a:ext cx="0" cy="6378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46282" y="4301350"/>
            <a:ext cx="2924421"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Sample Data Files:</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Data for user story</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Expected result</a:t>
            </a:r>
          </a:p>
        </p:txBody>
      </p:sp>
      <p:pic>
        <p:nvPicPr>
          <p:cNvPr id="27" name="Picture 26"/>
          <p:cNvPicPr>
            <a:picLocks noChangeAspect="1"/>
          </p:cNvPicPr>
          <p:nvPr/>
        </p:nvPicPr>
        <p:blipFill>
          <a:blip r:embed="rId3"/>
          <a:stretch>
            <a:fillRect/>
          </a:stretch>
        </p:blipFill>
        <p:spPr>
          <a:xfrm>
            <a:off x="5218521" y="1636812"/>
            <a:ext cx="1662268" cy="1663271"/>
          </a:xfrm>
          <a:prstGeom prst="rect">
            <a:avLst/>
          </a:prstGeom>
        </p:spPr>
      </p:pic>
      <p:cxnSp>
        <p:nvCxnSpPr>
          <p:cNvPr id="28" name="Straight Arrow Connector 27"/>
          <p:cNvCxnSpPr/>
          <p:nvPr/>
        </p:nvCxnSpPr>
        <p:spPr>
          <a:xfrm>
            <a:off x="3836204" y="2336704"/>
            <a:ext cx="1382317" cy="7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71615" y="3618999"/>
            <a:ext cx="2558173"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Performs operations on Sample data and create</a:t>
            </a:r>
          </a:p>
        </p:txBody>
      </p:sp>
      <p:pic>
        <p:nvPicPr>
          <p:cNvPr id="30" name="Picture 29"/>
          <p:cNvPicPr>
            <a:picLocks noChangeAspect="1"/>
          </p:cNvPicPr>
          <p:nvPr/>
        </p:nvPicPr>
        <p:blipFill>
          <a:blip r:embed="rId4"/>
          <a:stretch>
            <a:fillRect/>
          </a:stretch>
        </p:blipFill>
        <p:spPr>
          <a:xfrm>
            <a:off x="1018959" y="2011697"/>
            <a:ext cx="2817245" cy="1663271"/>
          </a:xfrm>
          <a:prstGeom prst="rect">
            <a:avLst/>
          </a:prstGeom>
        </p:spPr>
      </p:pic>
      <p:cxnSp>
        <p:nvCxnSpPr>
          <p:cNvPr id="31" name="Straight Arrow Connector 30"/>
          <p:cNvCxnSpPr>
            <a:stCxn id="27" idx="2"/>
            <a:endCxn id="29" idx="0"/>
          </p:cNvCxnSpPr>
          <p:nvPr/>
        </p:nvCxnSpPr>
        <p:spPr>
          <a:xfrm>
            <a:off x="6049655" y="3300083"/>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stretch>
            <a:fillRect/>
          </a:stretch>
        </p:blipFill>
        <p:spPr>
          <a:xfrm>
            <a:off x="5323526" y="4953578"/>
            <a:ext cx="1452258" cy="1663270"/>
          </a:xfrm>
          <a:prstGeom prst="rect">
            <a:avLst/>
          </a:prstGeom>
        </p:spPr>
      </p:pic>
      <p:cxnSp>
        <p:nvCxnSpPr>
          <p:cNvPr id="33" name="Straight Arrow Connector 32"/>
          <p:cNvCxnSpPr>
            <a:stCxn id="29" idx="2"/>
            <a:endCxn id="32" idx="0"/>
          </p:cNvCxnSpPr>
          <p:nvPr/>
        </p:nvCxnSpPr>
        <p:spPr>
          <a:xfrm flipH="1">
            <a:off x="6049655" y="4634662"/>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stretch>
            <a:fillRect/>
          </a:stretch>
        </p:blipFill>
        <p:spPr>
          <a:xfrm>
            <a:off x="8033495" y="2819033"/>
            <a:ext cx="1523675" cy="1669418"/>
          </a:xfrm>
          <a:prstGeom prst="rect">
            <a:avLst/>
          </a:prstGeom>
        </p:spPr>
      </p:pic>
      <p:cxnSp>
        <p:nvCxnSpPr>
          <p:cNvPr id="35" name="Straight Arrow Connector 34"/>
          <p:cNvCxnSpPr/>
          <p:nvPr/>
        </p:nvCxnSpPr>
        <p:spPr>
          <a:xfrm>
            <a:off x="2022297" y="2880540"/>
            <a:ext cx="5731082" cy="74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3"/>
          </p:cNvCxnSpPr>
          <p:nvPr/>
        </p:nvCxnSpPr>
        <p:spPr>
          <a:xfrm flipV="1">
            <a:off x="6775784" y="5762337"/>
            <a:ext cx="2019548" cy="22876"/>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4" idx="2"/>
          </p:cNvCxnSpPr>
          <p:nvPr/>
        </p:nvCxnSpPr>
        <p:spPr>
          <a:xfrm flipV="1">
            <a:off x="8795332" y="4488451"/>
            <a:ext cx="1" cy="1296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10173360" y="2097887"/>
            <a:ext cx="1496636" cy="3111710"/>
          </a:xfrm>
          <a:prstGeom prst="rect">
            <a:avLst/>
          </a:prstGeom>
        </p:spPr>
      </p:pic>
      <p:cxnSp>
        <p:nvCxnSpPr>
          <p:cNvPr id="39" name="Straight Arrow Connector 38"/>
          <p:cNvCxnSpPr>
            <a:stCxn id="34" idx="3"/>
            <a:endCxn id="38" idx="1"/>
          </p:cNvCxnSpPr>
          <p:nvPr/>
        </p:nvCxnSpPr>
        <p:spPr>
          <a:xfrm>
            <a:off x="9557170" y="3653742"/>
            <a:ext cx="61619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940215" y="1397965"/>
            <a:ext cx="1710233" cy="707886"/>
          </a:xfrm>
          <a:prstGeom prst="rect">
            <a:avLst/>
          </a:prstGeom>
          <a:solidFill>
            <a:srgbClr val="92D050"/>
          </a:solidFill>
          <a:ln w="25400">
            <a:solidFill>
              <a:schemeClr val="tx1"/>
            </a:solidFill>
          </a:ln>
        </p:spPr>
        <p:txBody>
          <a:bodyPr wrap="square" rtlCol="0">
            <a:spAutoFit/>
          </a:bodyPr>
          <a:lstStyle/>
          <a:p>
            <a:pPr marL="457200" indent="-457200">
              <a:buAutoNum type="arabicPeriod"/>
            </a:pPr>
            <a:r>
              <a:rPr lang="en-US" sz="2000" b="1" dirty="0" err="1">
                <a:latin typeface="Microsoft YaHei Light" pitchFamily="34" charset="-122"/>
                <a:ea typeface="Microsoft YaHei Light" pitchFamily="34" charset="-122"/>
                <a:sym typeface="Wingdings" pitchFamily="2" charset="2"/>
              </a:rPr>
              <a:t>unittest</a:t>
            </a:r>
            <a:endParaRPr lang="en-US" sz="2000" b="1" dirty="0">
              <a:latin typeface="Microsoft YaHei Light" pitchFamily="34" charset="-122"/>
              <a:ea typeface="Microsoft YaHei Light" pitchFamily="34" charset="-122"/>
              <a:sym typeface="Wingdings" pitchFamily="2" charset="2"/>
            </a:endParaRPr>
          </a:p>
          <a:p>
            <a:pPr marL="457200" indent="-457200">
              <a:buAutoNum type="arabicPeriod"/>
            </a:pPr>
            <a:r>
              <a:rPr lang="en-US" sz="2000" b="1" dirty="0" err="1">
                <a:latin typeface="Microsoft YaHei Light" pitchFamily="34" charset="-122"/>
                <a:ea typeface="Microsoft YaHei Light" pitchFamily="34" charset="-122"/>
                <a:sym typeface="Wingdings" pitchFamily="2" charset="2"/>
              </a:rPr>
              <a:t>pytest</a:t>
            </a:r>
            <a:endParaRPr lang="en-US" sz="2000" b="1" dirty="0">
              <a:latin typeface="Microsoft YaHei Light" pitchFamily="34" charset="-122"/>
              <a:ea typeface="Microsoft YaHei Light" pitchFamily="34" charset="-122"/>
              <a:sym typeface="Wingdings" pitchFamily="2" charset="2"/>
            </a:endParaRPr>
          </a:p>
        </p:txBody>
      </p:sp>
      <p:cxnSp>
        <p:nvCxnSpPr>
          <p:cNvPr id="41" name="Straight Arrow Connector 40"/>
          <p:cNvCxnSpPr>
            <a:stCxn id="34" idx="0"/>
            <a:endCxn id="40" idx="2"/>
          </p:cNvCxnSpPr>
          <p:nvPr/>
        </p:nvCxnSpPr>
        <p:spPr>
          <a:xfrm flipH="1" flipV="1">
            <a:off x="8795332" y="2105851"/>
            <a:ext cx="1" cy="7131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7160422"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White-box testing</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sp>
        <p:nvSpPr>
          <p:cNvPr id="10" name="TextBox 9"/>
          <p:cNvSpPr txBox="1"/>
          <p:nvPr/>
        </p:nvSpPr>
        <p:spPr>
          <a:xfrm>
            <a:off x="5647021" y="1558999"/>
            <a:ext cx="4411380"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This was done manually at the start of project</a:t>
            </a:r>
          </a:p>
        </p:txBody>
      </p:sp>
      <p:sp>
        <p:nvSpPr>
          <p:cNvPr id="11" name="TextBox 10"/>
          <p:cNvSpPr txBox="1"/>
          <p:nvPr/>
        </p:nvSpPr>
        <p:spPr>
          <a:xfrm>
            <a:off x="5647021" y="2655534"/>
            <a:ext cx="4411380" cy="1938992"/>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had a concept of “Dustbin” where each developer would test the code of other developer by making test cases</a:t>
            </a:r>
          </a:p>
        </p:txBody>
      </p:sp>
      <p:pic>
        <p:nvPicPr>
          <p:cNvPr id="2" name="Picture 1"/>
          <p:cNvPicPr>
            <a:picLocks noChangeAspect="1"/>
          </p:cNvPicPr>
          <p:nvPr/>
        </p:nvPicPr>
        <p:blipFill>
          <a:blip r:embed="rId3"/>
          <a:stretch>
            <a:fillRect/>
          </a:stretch>
        </p:blipFill>
        <p:spPr>
          <a:xfrm>
            <a:off x="1868805" y="1365455"/>
            <a:ext cx="2694109" cy="4519151"/>
          </a:xfrm>
          <a:prstGeom prst="rect">
            <a:avLst/>
          </a:prstGeom>
        </p:spPr>
      </p:pic>
      <p:sp>
        <p:nvSpPr>
          <p:cNvPr id="13" name="TextBox 12"/>
          <p:cNvSpPr txBox="1"/>
          <p:nvPr/>
        </p:nvSpPr>
        <p:spPr>
          <a:xfrm>
            <a:off x="5713210" y="4815820"/>
            <a:ext cx="4345191" cy="830997"/>
          </a:xfrm>
          <a:prstGeom prst="rect">
            <a:avLst/>
          </a:prstGeom>
          <a:solidFill>
            <a:srgbClr val="92D050"/>
          </a:solidFill>
          <a:ln w="25400">
            <a:solidFill>
              <a:schemeClr val="tx1"/>
            </a:solidFill>
          </a:ln>
        </p:spPr>
        <p:txBody>
          <a:bodyPr wrap="square" rtlCol="0">
            <a:spAutoFit/>
          </a:bodyPr>
          <a:lstStyle/>
          <a:p>
            <a:r>
              <a:rPr lang="en-US" sz="2400" b="1" dirty="0">
                <a:latin typeface="Microsoft YaHei Light" pitchFamily="34" charset="-122"/>
                <a:ea typeface="Microsoft YaHei Light" pitchFamily="34" charset="-122"/>
                <a:sym typeface="Wingdings" pitchFamily="2" charset="2"/>
              </a:rPr>
              <a:t>Here we mostly used </a:t>
            </a:r>
            <a:r>
              <a:rPr lang="en-US" sz="2400" b="1" dirty="0" err="1">
                <a:latin typeface="Microsoft YaHei Light" pitchFamily="34" charset="-122"/>
                <a:ea typeface="Microsoft YaHei Light" pitchFamily="34" charset="-122"/>
                <a:sym typeface="Wingdings" pitchFamily="2" charset="2"/>
              </a:rPr>
              <a:t>unittest</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json</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ast</a:t>
            </a:r>
            <a:r>
              <a:rPr lang="en-US" sz="2400" b="1" dirty="0">
                <a:latin typeface="Microsoft YaHei Light" pitchFamily="34" charset="-122"/>
                <a:ea typeface="Microsoft YaHei Light" pitchFamily="34" charset="-122"/>
                <a:sym typeface="Wingdings" pitchFamily="2" charset="2"/>
              </a:rPr>
              <a:t> packages</a:t>
            </a:r>
          </a:p>
        </p:txBody>
      </p: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389683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Bugs</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4" name="Picture 3"/>
          <p:cNvPicPr>
            <a:picLocks noChangeAspect="1"/>
          </p:cNvPicPr>
          <p:nvPr/>
        </p:nvPicPr>
        <p:blipFill>
          <a:blip r:embed="rId3"/>
          <a:stretch>
            <a:fillRect/>
          </a:stretch>
        </p:blipFill>
        <p:spPr>
          <a:xfrm>
            <a:off x="243839" y="1712190"/>
            <a:ext cx="11567161" cy="3951677"/>
          </a:xfrm>
          <a:prstGeom prst="rect">
            <a:avLst/>
          </a:prstGeom>
        </p:spPr>
      </p:pic>
      <p:cxnSp>
        <p:nvCxnSpPr>
          <p:cNvPr id="12" name="Straight Arrow Connector 11"/>
          <p:cNvCxnSpPr/>
          <p:nvPr/>
        </p:nvCxnSpPr>
        <p:spPr>
          <a:xfrm flipV="1">
            <a:off x="4291781" y="1464353"/>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79706" y="828922"/>
            <a:ext cx="3650294" cy="317009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As </a:t>
            </a:r>
            <a:r>
              <a:rPr lang="en-US" sz="2000" b="1" dirty="0" err="1">
                <a:latin typeface="Microsoft YaHei Light" pitchFamily="34" charset="-122"/>
                <a:ea typeface="Microsoft YaHei Light" pitchFamily="34" charset="-122"/>
                <a:sym typeface="Wingdings" pitchFamily="2" charset="2"/>
              </a:rPr>
              <a:t>Pilone</a:t>
            </a:r>
            <a:r>
              <a:rPr lang="en-US" sz="2000" b="1" dirty="0">
                <a:latin typeface="Microsoft YaHei Light" pitchFamily="34" charset="-122"/>
                <a:ea typeface="Microsoft YaHei Light" pitchFamily="34" charset="-122"/>
                <a:sym typeface="Wingdings" pitchFamily="2" charset="2"/>
              </a:rPr>
              <a:t> and Miles stated - Every time you encounter a bug we should enter those values in the test case after fixing the bug and we did the same. This helped us to test the bugs each time we encountered a new bug just to see whether it effected earlier bugs or not.</a:t>
            </a:r>
          </a:p>
        </p:txBody>
      </p:sp>
    </p:spTree>
    <p:extLst>
      <p:ext uri="{BB962C8B-B14F-4D97-AF65-F5344CB8AC3E}">
        <p14:creationId xmlns:p14="http://schemas.microsoft.com/office/powerpoint/2010/main" val="19064059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Automated  Tools: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5" name="TextBox 4"/>
          <p:cNvSpPr txBox="1"/>
          <p:nvPr/>
        </p:nvSpPr>
        <p:spPr>
          <a:xfrm>
            <a:off x="934870" y="1577582"/>
            <a:ext cx="10287000" cy="800219"/>
          </a:xfrm>
          <a:prstGeom prst="rect">
            <a:avLst/>
          </a:prstGeom>
          <a:solidFill>
            <a:srgbClr val="92D050"/>
          </a:solidFill>
          <a:ln w="25400">
            <a:solidFill>
              <a:schemeClr val="tx1"/>
            </a:solidFill>
          </a:ln>
        </p:spPr>
        <p:txBody>
          <a:bodyPr wrap="square" rtlCol="0">
            <a:spAutoFit/>
          </a:bodyPr>
          <a:lstStyle/>
          <a:p>
            <a:pPr lvl="0">
              <a:lnSpc>
                <a:spcPct val="115000"/>
              </a:lnSpc>
              <a:buClr>
                <a:schemeClr val="dk1"/>
              </a:buClr>
              <a:buSzPct val="25000"/>
            </a:pPr>
            <a:r>
              <a:rPr lang="en" sz="2000" b="1" dirty="0">
                <a:latin typeface="Microsoft YaHei Light" panose="020B0502040204020203" pitchFamily="34" charset="-122"/>
                <a:ea typeface="Microsoft YaHei Light" panose="020B0502040204020203" pitchFamily="34" charset="-122"/>
                <a:cs typeface="Arial"/>
                <a:sym typeface="Arial"/>
              </a:rPr>
              <a:t>As GitHub is easily accessible to all and we wanted a more </a:t>
            </a:r>
            <a:r>
              <a:rPr lang="en" sz="2000" b="1" u="sng" dirty="0">
                <a:latin typeface="Microsoft YaHei Light" panose="020B0502040204020203" pitchFamily="34" charset="-122"/>
                <a:ea typeface="Microsoft YaHei Light" panose="020B0502040204020203" pitchFamily="34" charset="-122"/>
                <a:cs typeface="Arial"/>
                <a:sym typeface="Arial"/>
              </a:rPr>
              <a:t>SECURE VERSION CONTROL </a:t>
            </a:r>
            <a:r>
              <a:rPr lang="en" sz="2000" b="1" dirty="0">
                <a:latin typeface="Microsoft YaHei Light" panose="020B0502040204020203" pitchFamily="34" charset="-122"/>
                <a:ea typeface="Microsoft YaHei Light" panose="020B0502040204020203" pitchFamily="34" charset="-122"/>
                <a:cs typeface="Arial"/>
                <a:sym typeface="Arial"/>
              </a:rPr>
              <a:t>tool for our code, so we shifted from GitHub to BitBucket. </a:t>
            </a:r>
          </a:p>
        </p:txBody>
      </p:sp>
      <p:sp>
        <p:nvSpPr>
          <p:cNvPr id="6" name="TextBox 5"/>
          <p:cNvSpPr txBox="1"/>
          <p:nvPr/>
        </p:nvSpPr>
        <p:spPr>
          <a:xfrm>
            <a:off x="934870" y="2688202"/>
            <a:ext cx="9047330" cy="446276"/>
          </a:xfrm>
          <a:prstGeom prst="rect">
            <a:avLst/>
          </a:prstGeom>
          <a:solidFill>
            <a:srgbClr val="92D050"/>
          </a:solidFill>
          <a:ln w="25400">
            <a:solidFill>
              <a:schemeClr val="tx1"/>
            </a:solidFill>
          </a:ln>
        </p:spPr>
        <p:txBody>
          <a:bodyPr wrap="square" rtlCol="0">
            <a:spAutoFit/>
          </a:bodyPr>
          <a:lstStyle/>
          <a:p>
            <a:pPr lvl="0">
              <a:lnSpc>
                <a:spcPct val="115000"/>
              </a:lnSpc>
              <a:buClr>
                <a:schemeClr val="dk1"/>
              </a:buClr>
              <a:buSzPct val="25000"/>
            </a:pPr>
            <a:r>
              <a:rPr lang="en" sz="2000" b="1" u="sng" dirty="0">
                <a:latin typeface="Microsoft YaHei Light" panose="020B0502040204020203" pitchFamily="34" charset="-122"/>
                <a:ea typeface="Microsoft YaHei Light" panose="020B0502040204020203" pitchFamily="34" charset="-122"/>
                <a:cs typeface="Arial"/>
                <a:sym typeface="Arial"/>
              </a:rPr>
              <a:t>Link: </a:t>
            </a:r>
            <a:r>
              <a:rPr lang="en-IN" sz="2000" dirty="0">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sz="2000" dirty="0">
              <a:latin typeface="Microsoft YaHei Light" panose="020B0502040204020203" pitchFamily="34" charset="-122"/>
              <a:ea typeface="Microsoft YaHei Light" panose="020B0502040204020203" pitchFamily="34" charset="-122"/>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5" y="3649603"/>
            <a:ext cx="5792465" cy="22231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62" y="3246120"/>
            <a:ext cx="5350638" cy="2809085"/>
          </a:xfrm>
          <a:prstGeom prst="rect">
            <a:avLst/>
          </a:prstGeom>
        </p:spPr>
      </p:pic>
      <p:sp>
        <p:nvSpPr>
          <p:cNvPr id="10" name="Multiplication Sign 9"/>
          <p:cNvSpPr/>
          <p:nvPr/>
        </p:nvSpPr>
        <p:spPr>
          <a:xfrm>
            <a:off x="1405718" y="3246120"/>
            <a:ext cx="3696706" cy="28956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709843"/>
      </p:ext>
    </p:extLst>
  </p:cSld>
  <p:clrMapOvr>
    <a:masterClrMapping/>
  </p:clrMapOvr>
  <mc:AlternateContent xmlns:mc="http://schemas.openxmlformats.org/markup-compatibility/2006">
    <mc:Choice xmlns:p15="http://schemas.microsoft.com/office/powerpoint/2012/main" Requires="p15">
      <p:transition>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2" name="Picture 1"/>
          <p:cNvPicPr>
            <a:picLocks noChangeAspect="1"/>
          </p:cNvPicPr>
          <p:nvPr/>
        </p:nvPicPr>
        <p:blipFill>
          <a:blip r:embed="rId3" cstate="print"/>
          <a:stretch>
            <a:fillRect/>
          </a:stretch>
        </p:blipFill>
        <p:spPr>
          <a:xfrm>
            <a:off x="1519084" y="1294993"/>
            <a:ext cx="9044909" cy="5263094"/>
          </a:xfrm>
          <a:prstGeom prst="rect">
            <a:avLst/>
          </a:prstGeom>
        </p:spPr>
      </p:pic>
      <p:sp>
        <p:nvSpPr>
          <p:cNvPr id="17" name="Rectangle 16"/>
          <p:cNvSpPr/>
          <p:nvPr/>
        </p:nvSpPr>
        <p:spPr>
          <a:xfrm>
            <a:off x="7919884" y="1294993"/>
            <a:ext cx="2644109" cy="187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1" name="TextBox 10"/>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Automated  Tools: </a:t>
            </a:r>
            <a:r>
              <a:rPr lang="en-US" sz="3600" b="1" dirty="0">
                <a:solidFill>
                  <a:prstClr val="white"/>
                </a:solidFill>
                <a:latin typeface="Microsoft YaHei Light" pitchFamily="34" charset="-122"/>
                <a:ea typeface="Microsoft YaHei Light" pitchFamily="34" charset="-122"/>
              </a:rPr>
              <a:t>Version Control</a:t>
            </a:r>
          </a:p>
        </p:txBody>
      </p:sp>
      <p:cxnSp>
        <p:nvCxnSpPr>
          <p:cNvPr id="10" name="Straight Arrow Connector 9"/>
          <p:cNvCxnSpPr/>
          <p:nvPr/>
        </p:nvCxnSpPr>
        <p:spPr>
          <a:xfrm flipV="1">
            <a:off x="9217599" y="1562662"/>
            <a:ext cx="649067" cy="42540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66666" y="0"/>
            <a:ext cx="2168013" cy="2862322"/>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Most of the work done at the end, but got to a stable point till Dec 4. We were done pretty early this time. 80% work in 20% time again. </a:t>
            </a:r>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5461110"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Automated Tools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8" name="TextBox 7"/>
          <p:cNvSpPr txBox="1"/>
          <p:nvPr/>
        </p:nvSpPr>
        <p:spPr>
          <a:xfrm>
            <a:off x="950110" y="1364222"/>
            <a:ext cx="10287000" cy="941796"/>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 sz="2400" b="1" dirty="0">
                <a:latin typeface="Microsoft YaHei Light" panose="020B0502040204020203" pitchFamily="34" charset="-122"/>
                <a:ea typeface="Microsoft YaHei Light" panose="020B0502040204020203" pitchFamily="34" charset="-122"/>
                <a:cs typeface="Arial"/>
                <a:sym typeface="Arial"/>
              </a:rPr>
              <a:t>We have Version Control in place and an Automatic Testing in place as well. We just needed a build process in place.</a:t>
            </a:r>
          </a:p>
        </p:txBody>
      </p:sp>
      <p:sp>
        <p:nvSpPr>
          <p:cNvPr id="11" name="TextBox 10"/>
          <p:cNvSpPr txBox="1"/>
          <p:nvPr/>
        </p:nvSpPr>
        <p:spPr>
          <a:xfrm>
            <a:off x="950110" y="2409356"/>
            <a:ext cx="3576170" cy="1366528"/>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 sz="2400" b="1" dirty="0">
                <a:latin typeface="Microsoft YaHei Light" panose="020B0502040204020203" pitchFamily="34" charset="-122"/>
                <a:ea typeface="Microsoft YaHei Light" panose="020B0502040204020203" pitchFamily="34" charset="-122"/>
                <a:cs typeface="Arial"/>
                <a:sym typeface="Arial"/>
              </a:rPr>
              <a:t>We found some:</a:t>
            </a:r>
          </a:p>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	a. py2exe</a:t>
            </a:r>
          </a:p>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	b. </a:t>
            </a:r>
            <a:r>
              <a:rPr lang="en-US" sz="2400" b="1" dirty="0" err="1">
                <a:latin typeface="Microsoft YaHei Light" panose="020B0502040204020203" pitchFamily="34" charset="-122"/>
                <a:ea typeface="Microsoft YaHei Light" panose="020B0502040204020203" pitchFamily="34" charset="-122"/>
                <a:cs typeface="Arial"/>
                <a:sym typeface="Arial"/>
              </a:rPr>
              <a:t>PyInstaller</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sp>
        <p:nvSpPr>
          <p:cNvPr id="12" name="TextBox 11"/>
          <p:cNvSpPr txBox="1"/>
          <p:nvPr/>
        </p:nvSpPr>
        <p:spPr>
          <a:xfrm>
            <a:off x="950110" y="3890063"/>
            <a:ext cx="3576170" cy="2215991"/>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But they packaged certain files. But we had many things except python files to be packaged</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sp>
        <p:nvSpPr>
          <p:cNvPr id="13" name="TextBox 12"/>
          <p:cNvSpPr txBox="1"/>
          <p:nvPr/>
        </p:nvSpPr>
        <p:spPr>
          <a:xfrm>
            <a:off x="5257800" y="2575555"/>
            <a:ext cx="5979310" cy="941796"/>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Solution: We </a:t>
            </a:r>
            <a:r>
              <a:rPr lang="en-US" sz="2400" b="1" i="1" u="sng" dirty="0">
                <a:latin typeface="Microsoft YaHei Light" panose="020B0502040204020203" pitchFamily="34" charset="-122"/>
                <a:ea typeface="Microsoft YaHei Light" panose="020B0502040204020203" pitchFamily="34" charset="-122"/>
                <a:cs typeface="Arial"/>
                <a:sym typeface="Arial"/>
              </a:rPr>
              <a:t>made our own installer program</a:t>
            </a:r>
            <a:r>
              <a:rPr lang="en-US" sz="2400" b="1" u="sng" dirty="0">
                <a:latin typeface="Microsoft YaHei Light" panose="020B0502040204020203" pitchFamily="34" charset="-122"/>
                <a:ea typeface="Microsoft YaHei Light" panose="020B0502040204020203" pitchFamily="34" charset="-122"/>
                <a:cs typeface="Arial"/>
                <a:sym typeface="Arial"/>
              </a:rPr>
              <a:t> </a:t>
            </a:r>
            <a:r>
              <a:rPr lang="en-US" sz="2400" b="1" dirty="0">
                <a:latin typeface="Microsoft YaHei Light" panose="020B0502040204020203" pitchFamily="34" charset="-122"/>
                <a:ea typeface="Microsoft YaHei Light" panose="020B0502040204020203" pitchFamily="34" charset="-122"/>
                <a:cs typeface="Arial"/>
                <a:sym typeface="Arial"/>
              </a:rPr>
              <a:t>(Written in python)</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pic>
        <p:nvPicPr>
          <p:cNvPr id="4" name="Picture 3"/>
          <p:cNvPicPr>
            <a:picLocks noChangeAspect="1"/>
          </p:cNvPicPr>
          <p:nvPr/>
        </p:nvPicPr>
        <p:blipFill>
          <a:blip r:embed="rId3"/>
          <a:stretch>
            <a:fillRect/>
          </a:stretch>
        </p:blipFill>
        <p:spPr>
          <a:xfrm>
            <a:off x="5606415" y="3786888"/>
            <a:ext cx="1907173" cy="2000968"/>
          </a:xfrm>
          <a:prstGeom prst="rect">
            <a:avLst/>
          </a:prstGeom>
        </p:spPr>
      </p:pic>
      <p:cxnSp>
        <p:nvCxnSpPr>
          <p:cNvPr id="14" name="Straight Arrow Connector 13"/>
          <p:cNvCxnSpPr/>
          <p:nvPr/>
        </p:nvCxnSpPr>
        <p:spPr>
          <a:xfrm>
            <a:off x="7757160" y="4787372"/>
            <a:ext cx="1371600"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a:off x="9372332" y="3786888"/>
            <a:ext cx="1822020" cy="2000968"/>
          </a:xfrm>
          <a:prstGeom prst="rect">
            <a:avLst/>
          </a:prstGeom>
        </p:spPr>
      </p:pic>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464023" y="233809"/>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80337" y="186363"/>
            <a:ext cx="10401565" cy="923330"/>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a:t>
            </a:r>
            <a:r>
              <a:rPr lang="en-US" sz="5400" b="1" dirty="0">
                <a:solidFill>
                  <a:prstClr val="white"/>
                </a:solidFill>
                <a:latin typeface="Microsoft YaHei Light" pitchFamily="34" charset="-122"/>
                <a:ea typeface="Microsoft YaHei Light" pitchFamily="34" charset="-122"/>
              </a:rPr>
              <a:t> Tools – (make_setup.py)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2" name="Picture 1"/>
          <p:cNvPicPr>
            <a:picLocks noChangeAspect="1"/>
          </p:cNvPicPr>
          <p:nvPr/>
        </p:nvPicPr>
        <p:blipFill>
          <a:blip r:embed="rId3"/>
          <a:stretch>
            <a:fillRect/>
          </a:stretch>
        </p:blipFill>
        <p:spPr>
          <a:xfrm>
            <a:off x="2052887" y="1562662"/>
            <a:ext cx="7166610" cy="4175587"/>
          </a:xfrm>
          <a:prstGeom prst="rect">
            <a:avLst/>
          </a:prstGeom>
        </p:spPr>
      </p:pic>
      <p:cxnSp>
        <p:nvCxnSpPr>
          <p:cNvPr id="10" name="Straight Arrow Connector 9"/>
          <p:cNvCxnSpPr/>
          <p:nvPr/>
        </p:nvCxnSpPr>
        <p:spPr>
          <a:xfrm flipV="1">
            <a:off x="8894014" y="2317171"/>
            <a:ext cx="649067" cy="42540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43081" y="1349585"/>
            <a:ext cx="2168013" cy="3170099"/>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Make_setup.py parses all files &amp; folders along recursion to create the dependencies of files &amp; folders. Which is then used to make the setup files</a:t>
            </a:r>
          </a:p>
        </p:txBody>
      </p:sp>
    </p:spTree>
    <p:extLst>
      <p:ext uri="{BB962C8B-B14F-4D97-AF65-F5344CB8AC3E}">
        <p14:creationId xmlns:p14="http://schemas.microsoft.com/office/powerpoint/2010/main" val="3137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80337" y="186363"/>
            <a:ext cx="10401565" cy="923330"/>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a:t>
            </a:r>
            <a:r>
              <a:rPr lang="en-US" sz="5400" b="1" dirty="0">
                <a:solidFill>
                  <a:prstClr val="white"/>
                </a:solidFill>
                <a:latin typeface="Microsoft YaHei Light" pitchFamily="34" charset="-122"/>
                <a:ea typeface="Microsoft YaHei Light" pitchFamily="34" charset="-122"/>
              </a:rPr>
              <a:t> Tools – (make_setup.py)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cxnSp>
        <p:nvCxnSpPr>
          <p:cNvPr id="10" name="Straight Arrow Connector 9"/>
          <p:cNvCxnSpPr/>
          <p:nvPr/>
        </p:nvCxnSpPr>
        <p:spPr>
          <a:xfrm flipV="1">
            <a:off x="8214102" y="2317172"/>
            <a:ext cx="1328979" cy="813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43081" y="1655452"/>
            <a:ext cx="2168013" cy="1323439"/>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The batch fie setup looks something like this</a:t>
            </a:r>
          </a:p>
        </p:txBody>
      </p:sp>
      <p:pic>
        <p:nvPicPr>
          <p:cNvPr id="4" name="Picture 3"/>
          <p:cNvPicPr>
            <a:picLocks noChangeAspect="1"/>
          </p:cNvPicPr>
          <p:nvPr/>
        </p:nvPicPr>
        <p:blipFill>
          <a:blip r:embed="rId3"/>
          <a:stretch>
            <a:fillRect/>
          </a:stretch>
        </p:blipFill>
        <p:spPr>
          <a:xfrm>
            <a:off x="1405718" y="1109693"/>
            <a:ext cx="6972300" cy="5591175"/>
          </a:xfrm>
          <a:prstGeom prst="rect">
            <a:avLst/>
          </a:prstGeom>
        </p:spPr>
      </p:pic>
    </p:spTree>
    <p:extLst>
      <p:ext uri="{BB962C8B-B14F-4D97-AF65-F5344CB8AC3E}">
        <p14:creationId xmlns:p14="http://schemas.microsoft.com/office/powerpoint/2010/main" val="506788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05718" y="294085"/>
            <a:ext cx="10310258"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 Tools – (Continuous Integration)</a:t>
            </a:r>
          </a:p>
        </p:txBody>
      </p:sp>
      <p:sp>
        <p:nvSpPr>
          <p:cNvPr id="9" name="Donut 8"/>
          <p:cNvSpPr/>
          <p:nvPr/>
        </p:nvSpPr>
        <p:spPr>
          <a:xfrm>
            <a:off x="278044"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14" name="TextBox 13"/>
          <p:cNvSpPr txBox="1"/>
          <p:nvPr/>
        </p:nvSpPr>
        <p:spPr>
          <a:xfrm>
            <a:off x="1405718" y="1336704"/>
            <a:ext cx="10786282" cy="400110"/>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The batch fie setup looks something like this</a:t>
            </a:r>
          </a:p>
        </p:txBody>
      </p:sp>
    </p:spTree>
    <p:extLst>
      <p:ext uri="{BB962C8B-B14F-4D97-AF65-F5344CB8AC3E}">
        <p14:creationId xmlns:p14="http://schemas.microsoft.com/office/powerpoint/2010/main" val="1736817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412484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Code and UI</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10</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359585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Challenges</a:t>
            </a:r>
          </a:p>
        </p:txBody>
      </p:sp>
      <p:sp>
        <p:nvSpPr>
          <p:cNvPr id="9" name="Donut 8"/>
          <p:cNvSpPr/>
          <p:nvPr/>
        </p:nvSpPr>
        <p:spPr>
          <a:xfrm>
            <a:off x="464023" y="186363"/>
            <a:ext cx="1249031"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11</a:t>
            </a:r>
          </a:p>
        </p:txBody>
      </p:sp>
      <p:sp>
        <p:nvSpPr>
          <p:cNvPr id="6" name="TextBox 5"/>
          <p:cNvSpPr txBox="1"/>
          <p:nvPr/>
        </p:nvSpPr>
        <p:spPr>
          <a:xfrm>
            <a:off x="1057375" y="1396104"/>
            <a:ext cx="9734988" cy="4339650"/>
          </a:xfrm>
          <a:prstGeom prst="rect">
            <a:avLst/>
          </a:prstGeom>
          <a:noFill/>
          <a:ln w="38100">
            <a:solidFill>
              <a:schemeClr val="bg1"/>
            </a:solidFill>
          </a:ln>
        </p:spPr>
        <p:txBody>
          <a:bodyPr wrap="square" rtlCol="0">
            <a:spAutoFit/>
          </a:bodyPr>
          <a:lstStyle/>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1. Everyone: </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 Estimation of time for user stories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 </a:t>
            </a: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Making data for our testing</a:t>
            </a:r>
          </a:p>
          <a:p>
            <a:pPr lvl="0">
              <a:lnSpc>
                <a:spcPct val="115000"/>
              </a:lnSpc>
              <a:buClr>
                <a:schemeClr val="dk1"/>
              </a:buClr>
              <a:buSzPct val="25000"/>
            </a:pP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	c. Balancing of workload</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2. Rohan/</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Karthik</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Understanding the testing module –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unittest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3.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Soheil</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Balance the workload with other courses – Understanding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Some actual project coding standards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4. Jemin: Understanding the software development practices in actual   running application</a:t>
            </a:r>
          </a:p>
          <a:p>
            <a:pPr lvl="0">
              <a:lnSpc>
                <a:spcPct val="115000"/>
              </a:lnSpc>
              <a:buClr>
                <a:schemeClr val="dk1"/>
              </a:buClr>
              <a:buSzPct val="25000"/>
            </a:pPr>
            <a:endParaRPr lang="en"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277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8" name="TextBox 7"/>
          <p:cNvSpPr txBox="1"/>
          <p:nvPr/>
        </p:nvSpPr>
        <p:spPr>
          <a:xfrm>
            <a:off x="1904354" y="334426"/>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401438" y="1904086"/>
            <a:ext cx="4961206" cy="3785652"/>
          </a:xfrm>
          <a:prstGeom prst="rect">
            <a:avLst/>
          </a:prstGeom>
          <a:noFill/>
          <a:ln w="25400">
            <a:solidFill>
              <a:schemeClr val="bg1"/>
            </a:solidFill>
          </a:ln>
        </p:spPr>
        <p:txBody>
          <a:bodyPr wrap="square" rtlCol="0">
            <a:spAutoFit/>
          </a:bodyPr>
          <a:lstStyle/>
          <a:p>
            <a:pPr marL="457200" indent="-457200">
              <a:buAutoNum type="arabicPeriod"/>
            </a:pPr>
            <a:r>
              <a:rPr lang="en-US" sz="2400" b="1" dirty="0">
                <a:solidFill>
                  <a:schemeClr val="bg1"/>
                </a:solidFill>
                <a:latin typeface="Microsoft YaHei Light" pitchFamily="34" charset="-122"/>
                <a:ea typeface="Microsoft YaHei Light" pitchFamily="34" charset="-122"/>
              </a:rPr>
              <a:t>Brainstorming:</a:t>
            </a:r>
          </a:p>
          <a:p>
            <a:r>
              <a:rPr lang="en-US" sz="2400" dirty="0">
                <a:solidFill>
                  <a:schemeClr val="bg1"/>
                </a:solidFill>
                <a:latin typeface="Microsoft YaHei Light" pitchFamily="34" charset="-122"/>
                <a:ea typeface="Microsoft YaHei Light" pitchFamily="34" charset="-122"/>
              </a:rPr>
              <a:t>	Weekly Talks with professor</a:t>
            </a:r>
          </a:p>
          <a:p>
            <a:r>
              <a:rPr lang="en-US" sz="2400" dirty="0">
                <a:solidFill>
                  <a:schemeClr val="bg1"/>
                </a:solidFill>
                <a:latin typeface="Microsoft YaHei Light" pitchFamily="34" charset="-122"/>
                <a:ea typeface="Microsoft YaHei Light" pitchFamily="34" charset="-122"/>
              </a:rPr>
              <a:t>	Had total of </a:t>
            </a:r>
            <a:r>
              <a:rPr lang="en-US" sz="2400" b="1" i="1" dirty="0">
                <a:solidFill>
                  <a:schemeClr val="bg1"/>
                </a:solidFill>
                <a:latin typeface="Microsoft YaHei Light" pitchFamily="34" charset="-122"/>
                <a:ea typeface="Microsoft YaHei Light" pitchFamily="34" charset="-122"/>
              </a:rPr>
              <a:t>3 + 5 weekly 			iterations</a:t>
            </a:r>
            <a:r>
              <a:rPr lang="en-US" sz="2400" dirty="0">
                <a:solidFill>
                  <a:schemeClr val="bg1"/>
                </a:solidFill>
                <a:latin typeface="Microsoft YaHei Light" pitchFamily="34" charset="-122"/>
                <a:ea typeface="Microsoft YaHei Light" pitchFamily="34" charset="-122"/>
              </a:rPr>
              <a:t> with professor 		directly</a:t>
            </a:r>
          </a:p>
          <a:p>
            <a:endParaRPr lang="en-US" sz="2400"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2.	Blue-</a:t>
            </a:r>
            <a:r>
              <a:rPr lang="en-US" sz="2400" b="1" dirty="0" err="1">
                <a:solidFill>
                  <a:schemeClr val="bg1"/>
                </a:solidFill>
                <a:latin typeface="Microsoft YaHei Light" pitchFamily="34" charset="-122"/>
                <a:ea typeface="Microsoft YaHei Light" pitchFamily="34" charset="-122"/>
              </a:rPr>
              <a:t>skying</a:t>
            </a:r>
            <a:r>
              <a:rPr lang="en-US" sz="2400" b="1" dirty="0">
                <a:solidFill>
                  <a:schemeClr val="bg1"/>
                </a:solidFill>
                <a:latin typeface="Microsoft YaHei Light" pitchFamily="34" charset="-122"/>
                <a:ea typeface="Microsoft YaHei Light" pitchFamily="34" charset="-122"/>
              </a:rPr>
              <a:t>:</a:t>
            </a:r>
          </a:p>
          <a:p>
            <a:r>
              <a:rPr lang="en-US" sz="2400" b="1" dirty="0">
                <a:solidFill>
                  <a:schemeClr val="bg1"/>
                </a:solidFill>
                <a:latin typeface="Microsoft YaHei Light" pitchFamily="34" charset="-122"/>
                <a:ea typeface="Microsoft YaHei Light" pitchFamily="34" charset="-122"/>
              </a:rPr>
              <a:t>	</a:t>
            </a:r>
            <a:r>
              <a:rPr lang="en-US" sz="2400" dirty="0">
                <a:solidFill>
                  <a:schemeClr val="bg1"/>
                </a:solidFill>
                <a:latin typeface="Microsoft YaHei Light" pitchFamily="34" charset="-122"/>
                <a:ea typeface="Microsoft YaHei Light" pitchFamily="34" charset="-122"/>
              </a:rPr>
              <a:t>Old traditional Way of using 		sticky notes.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904086"/>
            <a:ext cx="4008120" cy="4588694"/>
          </a:xfrm>
          <a:prstGeom prst="rect">
            <a:avLst/>
          </a:pr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888" y="334426"/>
            <a:ext cx="5161095" cy="6355080"/>
          </a:xfrm>
          <a:prstGeom prst="rect">
            <a:avLst/>
          </a:prstGeom>
        </p:spPr>
      </p:pic>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119228" y="2115212"/>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r>
              <a:rPr lang="en-US" sz="2800" b="1" dirty="0">
                <a:solidFill>
                  <a:schemeClr val="bg1"/>
                </a:solidFill>
                <a:latin typeface="Microsoft YaHei Light" pitchFamily="34" charset="-122"/>
                <a:ea typeface="Microsoft YaHei Light" pitchFamily="34" charset="-122"/>
              </a:rPr>
              <a:t>.</a:t>
            </a: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ackgroundRemoval t="3038" b="93671" l="10000" r="88929"/>
                    </a14:imgEffect>
                  </a14:imgLayer>
                </a14:imgProps>
              </a:ext>
              <a:ext uri="{28A0092B-C50C-407E-A947-70E740481C1C}">
                <a14:useLocalDpi xmlns:a14="http://schemas.microsoft.com/office/drawing/2010/main" val="0"/>
              </a:ext>
            </a:extLst>
          </a:blip>
          <a:stretch>
            <a:fillRect/>
          </a:stretch>
        </p:blipFill>
        <p:spPr>
          <a:xfrm>
            <a:off x="6046838" y="1525348"/>
            <a:ext cx="6743021" cy="4719159"/>
          </a:xfrm>
          <a:prstGeom prst="rect">
            <a:avLst/>
          </a:prstGeom>
        </p:spPr>
      </p:pic>
      <p:sp>
        <p:nvSpPr>
          <p:cNvPr id="6" name="TextBox 5"/>
          <p:cNvSpPr txBox="1"/>
          <p:nvPr/>
        </p:nvSpPr>
        <p:spPr>
          <a:xfrm>
            <a:off x="1919102" y="186363"/>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178070324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082354" y="2278008"/>
            <a:ext cx="5821680" cy="3416320"/>
          </a:xfrm>
          <a:prstGeom prst="rect">
            <a:avLst/>
          </a:prstGeom>
          <a:noFill/>
          <a:ln w="25400">
            <a:solidFill>
              <a:schemeClr val="bg1"/>
            </a:solidFill>
          </a:ln>
        </p:spPr>
        <p:txBody>
          <a:bodyPr wrap="square" rtlCol="0">
            <a:spAutoFit/>
          </a:bodyPr>
          <a:lstStyle/>
          <a:p>
            <a:r>
              <a:rPr lang="en-US" sz="2400" b="1" dirty="0">
                <a:solidFill>
                  <a:schemeClr val="bg1"/>
                </a:solidFill>
                <a:latin typeface="Microsoft YaHei Light" pitchFamily="34" charset="-122"/>
                <a:ea typeface="Microsoft YaHei Light" pitchFamily="34" charset="-122"/>
              </a:rPr>
              <a:t>4. Observation:</a:t>
            </a:r>
          </a:p>
          <a:p>
            <a:endParaRPr lang="en-US" sz="2400" b="1"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	a. 1st Milestone – Other task</a:t>
            </a:r>
          </a:p>
          <a:p>
            <a:r>
              <a:rPr lang="en-US" sz="2400" b="1" dirty="0">
                <a:solidFill>
                  <a:schemeClr val="bg1"/>
                </a:solidFill>
                <a:latin typeface="Microsoft YaHei Light" pitchFamily="34" charset="-122"/>
                <a:ea typeface="Microsoft YaHei Light" pitchFamily="34" charset="-122"/>
              </a:rPr>
              <a:t>		like printing of notices is  			    		something we missed out 	and 			this is something that we got by 			observing other project groups</a:t>
            </a:r>
          </a:p>
          <a:p>
            <a:r>
              <a:rPr lang="en-US" sz="2400" b="1" dirty="0">
                <a:solidFill>
                  <a:schemeClr val="bg1"/>
                </a:solidFill>
                <a:latin typeface="Microsoft YaHei Light" pitchFamily="34" charset="-122"/>
                <a:ea typeface="Microsoft YaHei Light" pitchFamily="34" charset="-122"/>
              </a:rPr>
              <a:t>	b. Online websites</a:t>
            </a:r>
          </a:p>
          <a:p>
            <a:r>
              <a:rPr lang="en-US" sz="2400" b="1" dirty="0">
                <a:solidFill>
                  <a:schemeClr val="bg1"/>
                </a:solidFill>
                <a:latin typeface="Microsoft YaHei Light" pitchFamily="34" charset="-122"/>
                <a:ea typeface="Microsoft YaHei Light" pitchFamily="34" charset="-122"/>
              </a:rPr>
              <a:t>		http://www.activecamps.com/</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val="0"/>
              </a:ext>
            </a:extLst>
          </a:blip>
          <a:stretch>
            <a:fillRect/>
          </a:stretch>
        </p:blipFill>
        <p:spPr>
          <a:xfrm>
            <a:off x="7752107" y="1661457"/>
            <a:ext cx="3146108" cy="4649421"/>
          </a:xfrm>
          <a:prstGeom prst="rect">
            <a:avLst/>
          </a:prstGeom>
        </p:spPr>
      </p:pic>
      <p:sp>
        <p:nvSpPr>
          <p:cNvPr id="6" name="TextBox 5"/>
          <p:cNvSpPr txBox="1"/>
          <p:nvPr/>
        </p:nvSpPr>
        <p:spPr>
          <a:xfrm>
            <a:off x="1919102" y="171615"/>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285742837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39903" y="3442428"/>
            <a:ext cx="11277599" cy="41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anim calcmode="lin" valueType="num">
                                      <p:cBhvr>
                                        <p:cTn id="12" dur="250" fill="hold"/>
                                        <p:tgtEl>
                                          <p:spTgt spid="12"/>
                                        </p:tgtEl>
                                        <p:attrNameLst>
                                          <p:attrName>ppt_x</p:attrName>
                                        </p:attrNameLst>
                                      </p:cBhvr>
                                      <p:tavLst>
                                        <p:tav tm="0">
                                          <p:val>
                                            <p:strVal val="#ppt_x"/>
                                          </p:val>
                                        </p:tav>
                                        <p:tav tm="100000">
                                          <p:val>
                                            <p:strVal val="#ppt_x"/>
                                          </p:val>
                                        </p:tav>
                                      </p:tavLst>
                                    </p:anim>
                                    <p:anim calcmode="lin" valueType="num">
                                      <p:cBhvr>
                                        <p:cTn id="1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250" fill="hold"/>
                                        <p:tgtEl>
                                          <p:spTgt spid="22"/>
                                        </p:tgtEl>
                                        <p:attrNameLst>
                                          <p:attrName>ppt_x</p:attrName>
                                        </p:attrNameLst>
                                      </p:cBhvr>
                                      <p:tavLst>
                                        <p:tav tm="0">
                                          <p:val>
                                            <p:strVal val="#ppt_x"/>
                                          </p:val>
                                        </p:tav>
                                        <p:tav tm="100000">
                                          <p:val>
                                            <p:strVal val="#ppt_x"/>
                                          </p:val>
                                        </p:tav>
                                      </p:tavLst>
                                    </p:anim>
                                    <p:anim calcmode="lin" valueType="num">
                                      <p:cBhvr additive="base">
                                        <p:cTn id="3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7" name="Table 6"/>
          <p:cNvGraphicFramePr>
            <a:graphicFrameLocks noGrp="1"/>
          </p:cNvGraphicFramePr>
          <p:nvPr>
            <p:extLst>
              <p:ext uri="{D42A27DB-BD31-4B8C-83A1-F6EECF244321}">
                <p14:modId xmlns:p14="http://schemas.microsoft.com/office/powerpoint/2010/main"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2434" y="286829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405718" y="3594756"/>
            <a:ext cx="700174" cy="6073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11378" y="2946166"/>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9481237" y="1990175"/>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sp>
        <p:nvSpPr>
          <p:cNvPr id="26" name="Rectangle 25"/>
          <p:cNvSpPr/>
          <p:nvPr/>
        </p:nvSpPr>
        <p:spPr>
          <a:xfrm>
            <a:off x="1693300" y="398198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1706218" y="4986792"/>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1688139" y="602260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1" grpId="0" animBg="1"/>
      <p:bldP spid="23" grpId="0" animBg="1"/>
      <p:bldP spid="24" grpId="0" animBg="1"/>
      <p:bldP spid="26" grpId="0" animBg="1"/>
      <p:bldP spid="2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5791</TotalTime>
  <Words>1696</Words>
  <Application>Microsoft Office PowerPoint</Application>
  <PresentationFormat>Widescreen</PresentationFormat>
  <Paragraphs>445</Paragraphs>
  <Slides>36</Slides>
  <Notes>36</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47" baseType="lpstr">
      <vt:lpstr>Microsoft YaHei Light</vt:lpstr>
      <vt:lpstr>Arial</vt:lpstr>
      <vt:lpstr>Arial Rounded MT Bold</vt:lpstr>
      <vt:lpstr>Calibri</vt:lpstr>
      <vt:lpstr>Wingdings</vt:lpstr>
      <vt:lpstr>Office Theme</vt:lpstr>
      <vt:lpstr>1_Office Theme</vt:lpstr>
      <vt:lpstr>2_Office Theme</vt:lpstr>
      <vt:lpstr>4_Office Theme</vt:lpstr>
      <vt:lpstr>3_Office Theme</vt:lpstr>
      <vt:lpstr>Worksheet</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829</cp:revision>
  <dcterms:created xsi:type="dcterms:W3CDTF">2016-06-29T02:33:50Z</dcterms:created>
  <dcterms:modified xsi:type="dcterms:W3CDTF">2016-12-08T10:24:24Z</dcterms:modified>
</cp:coreProperties>
</file>